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Now" charset="1" panose="00000500000000000000"/>
      <p:regular r:id="rId20"/>
    </p:embeddedFont>
    <p:embeddedFont>
      <p:font typeface="Now Bold" charset="1" panose="00000800000000000000"/>
      <p:regular r:id="rId21"/>
    </p:embeddedFont>
    <p:embeddedFont>
      <p:font typeface="Now Thin" charset="1" panose="00000300000000000000"/>
      <p:regular r:id="rId22"/>
    </p:embeddedFont>
    <p:embeddedFont>
      <p:font typeface="Now Light" charset="1" panose="00000400000000000000"/>
      <p:regular r:id="rId23"/>
    </p:embeddedFont>
    <p:embeddedFont>
      <p:font typeface="Now Medium" charset="1" panose="00000600000000000000"/>
      <p:regular r:id="rId24"/>
    </p:embeddedFont>
    <p:embeddedFont>
      <p:font typeface="Now Heavy" charset="1" panose="00000A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47" Target="slides/slide22.xml" Type="http://schemas.openxmlformats.org/officeDocument/2006/relationships/slide"/><Relationship Id="rId48" Target="slides/slide2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48409">
            <a:off x="-2774715" y="8805012"/>
            <a:ext cx="6755091" cy="6130246"/>
          </a:xfrm>
          <a:custGeom>
            <a:avLst/>
            <a:gdLst/>
            <a:ahLst/>
            <a:cxnLst/>
            <a:rect r="r" b="b" t="t" l="l"/>
            <a:pathLst>
              <a:path h="6130246" w="6755091">
                <a:moveTo>
                  <a:pt x="0" y="0"/>
                </a:moveTo>
                <a:lnTo>
                  <a:pt x="6755091" y="0"/>
                </a:lnTo>
                <a:lnTo>
                  <a:pt x="6755091" y="6130245"/>
                </a:lnTo>
                <a:lnTo>
                  <a:pt x="0" y="6130245"/>
                </a:lnTo>
                <a:lnTo>
                  <a:pt x="0" y="0"/>
                </a:lnTo>
                <a:close/>
              </a:path>
            </a:pathLst>
          </a:custGeom>
          <a:blipFill>
            <a:blip r:embed="rId3"/>
            <a:stretch>
              <a:fillRect l="0" t="0" r="0" b="0"/>
            </a:stretch>
          </a:blipFill>
        </p:spPr>
      </p:sp>
      <p:sp>
        <p:nvSpPr>
          <p:cNvPr name="Freeform 4" id="4"/>
          <p:cNvSpPr/>
          <p:nvPr/>
        </p:nvSpPr>
        <p:spPr>
          <a:xfrm flipH="false" flipV="false" rot="2223819">
            <a:off x="8130200" y="-4361650"/>
            <a:ext cx="12596877" cy="11431666"/>
          </a:xfrm>
          <a:custGeom>
            <a:avLst/>
            <a:gdLst/>
            <a:ahLst/>
            <a:cxnLst/>
            <a:rect r="r" b="b" t="t" l="l"/>
            <a:pathLst>
              <a:path h="11431666" w="12596877">
                <a:moveTo>
                  <a:pt x="0" y="0"/>
                </a:moveTo>
                <a:lnTo>
                  <a:pt x="12596877" y="0"/>
                </a:lnTo>
                <a:lnTo>
                  <a:pt x="12596877" y="11431666"/>
                </a:lnTo>
                <a:lnTo>
                  <a:pt x="0" y="11431666"/>
                </a:lnTo>
                <a:lnTo>
                  <a:pt x="0" y="0"/>
                </a:lnTo>
                <a:close/>
              </a:path>
            </a:pathLst>
          </a:custGeom>
          <a:blipFill>
            <a:blip r:embed="rId3"/>
            <a:stretch>
              <a:fillRect l="0" t="0" r="0" b="0"/>
            </a:stretch>
          </a:blipFill>
        </p:spPr>
      </p:sp>
      <p:sp>
        <p:nvSpPr>
          <p:cNvPr name="Freeform 5" id="5"/>
          <p:cNvSpPr/>
          <p:nvPr/>
        </p:nvSpPr>
        <p:spPr>
          <a:xfrm flipH="false" flipV="false" rot="0">
            <a:off x="-1028700" y="-14353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8194833">
            <a:off x="14482979" y="8370874"/>
            <a:ext cx="5020066" cy="5020066"/>
          </a:xfrm>
          <a:custGeom>
            <a:avLst/>
            <a:gdLst/>
            <a:ahLst/>
            <a:cxnLst/>
            <a:rect r="r" b="b" t="t" l="l"/>
            <a:pathLst>
              <a:path h="5020066" w="5020066">
                <a:moveTo>
                  <a:pt x="0" y="0"/>
                </a:moveTo>
                <a:lnTo>
                  <a:pt x="5020067" y="0"/>
                </a:lnTo>
                <a:lnTo>
                  <a:pt x="5020067" y="5020066"/>
                </a:lnTo>
                <a:lnTo>
                  <a:pt x="0" y="5020066"/>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691593" y="4351510"/>
            <a:ext cx="9484559" cy="1643423"/>
          </a:xfrm>
          <a:prstGeom prst="rect">
            <a:avLst/>
          </a:prstGeom>
        </p:spPr>
        <p:txBody>
          <a:bodyPr anchor="t" rtlCol="false" tIns="0" lIns="0" bIns="0" rIns="0">
            <a:spAutoFit/>
          </a:bodyPr>
          <a:lstStyle/>
          <a:p>
            <a:pPr>
              <a:lnSpc>
                <a:spcPts val="13202"/>
              </a:lnSpc>
            </a:pPr>
            <a:r>
              <a:rPr lang="en-US" sz="9498">
                <a:solidFill>
                  <a:srgbClr val="2F04FF"/>
                </a:solidFill>
                <a:latin typeface="Now Bold"/>
              </a:rPr>
              <a:t>BUILD EASE</a:t>
            </a:r>
          </a:p>
        </p:txBody>
      </p:sp>
      <p:sp>
        <p:nvSpPr>
          <p:cNvPr name="Freeform 8" id="8"/>
          <p:cNvSpPr/>
          <p:nvPr/>
        </p:nvSpPr>
        <p:spPr>
          <a:xfrm flipH="false" flipV="false" rot="0">
            <a:off x="1674634" y="1969764"/>
            <a:ext cx="1173233" cy="1164700"/>
          </a:xfrm>
          <a:custGeom>
            <a:avLst/>
            <a:gdLst/>
            <a:ahLst/>
            <a:cxnLst/>
            <a:rect r="r" b="b" t="t" l="l"/>
            <a:pathLst>
              <a:path h="1164700" w="1173233">
                <a:moveTo>
                  <a:pt x="0" y="0"/>
                </a:moveTo>
                <a:lnTo>
                  <a:pt x="1173233" y="0"/>
                </a:lnTo>
                <a:lnTo>
                  <a:pt x="1173233" y="1164701"/>
                </a:lnTo>
                <a:lnTo>
                  <a:pt x="0" y="11647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674634" y="6234849"/>
            <a:ext cx="7315200" cy="1313424"/>
          </a:xfrm>
          <a:custGeom>
            <a:avLst/>
            <a:gdLst/>
            <a:ahLst/>
            <a:cxnLst/>
            <a:rect r="r" b="b" t="t" l="l"/>
            <a:pathLst>
              <a:path h="1313424" w="7315200">
                <a:moveTo>
                  <a:pt x="0" y="0"/>
                </a:moveTo>
                <a:lnTo>
                  <a:pt x="7315200" y="0"/>
                </a:lnTo>
                <a:lnTo>
                  <a:pt x="7315200" y="1313424"/>
                </a:lnTo>
                <a:lnTo>
                  <a:pt x="0" y="13134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62178" y="3631605"/>
            <a:ext cx="8707204" cy="3770874"/>
          </a:xfrm>
          <a:custGeom>
            <a:avLst/>
            <a:gdLst/>
            <a:ahLst/>
            <a:cxnLst/>
            <a:rect r="r" b="b" t="t" l="l"/>
            <a:pathLst>
              <a:path h="3770874" w="8707204">
                <a:moveTo>
                  <a:pt x="0" y="0"/>
                </a:moveTo>
                <a:lnTo>
                  <a:pt x="8707204" y="0"/>
                </a:lnTo>
                <a:lnTo>
                  <a:pt x="8707204" y="3770874"/>
                </a:lnTo>
                <a:lnTo>
                  <a:pt x="0" y="3770874"/>
                </a:lnTo>
                <a:lnTo>
                  <a:pt x="0" y="0"/>
                </a:lnTo>
                <a:close/>
              </a:path>
            </a:pathLst>
          </a:custGeom>
          <a:blipFill>
            <a:blip r:embed="rId3"/>
            <a:stretch>
              <a:fillRect l="0" t="0" r="0" b="0"/>
            </a:stretch>
          </a:blipFill>
        </p:spPr>
      </p:sp>
      <p:sp>
        <p:nvSpPr>
          <p:cNvPr name="Freeform 4" id="4"/>
          <p:cNvSpPr/>
          <p:nvPr/>
        </p:nvSpPr>
        <p:spPr>
          <a:xfrm flipH="false" flipV="false" rot="0">
            <a:off x="9280154" y="3588831"/>
            <a:ext cx="9007846" cy="3856422"/>
          </a:xfrm>
          <a:custGeom>
            <a:avLst/>
            <a:gdLst/>
            <a:ahLst/>
            <a:cxnLst/>
            <a:rect r="r" b="b" t="t" l="l"/>
            <a:pathLst>
              <a:path h="3856422" w="9007846">
                <a:moveTo>
                  <a:pt x="0" y="0"/>
                </a:moveTo>
                <a:lnTo>
                  <a:pt x="9007846" y="0"/>
                </a:lnTo>
                <a:lnTo>
                  <a:pt x="9007846" y="3856422"/>
                </a:lnTo>
                <a:lnTo>
                  <a:pt x="0" y="3856422"/>
                </a:lnTo>
                <a:lnTo>
                  <a:pt x="0" y="0"/>
                </a:lnTo>
                <a:close/>
              </a:path>
            </a:pathLst>
          </a:custGeom>
          <a:blipFill>
            <a:blip r:embed="rId4"/>
            <a:stretch>
              <a:fillRect l="-1065" t="0" r="-1065" b="0"/>
            </a:stretch>
          </a:blipFill>
        </p:spPr>
      </p:sp>
      <p:sp>
        <p:nvSpPr>
          <p:cNvPr name="TextBox 5" id="5"/>
          <p:cNvSpPr txBox="true"/>
          <p:nvPr/>
        </p:nvSpPr>
        <p:spPr>
          <a:xfrm rot="0">
            <a:off x="5662705" y="705600"/>
            <a:ext cx="6962590" cy="1027585"/>
          </a:xfrm>
          <a:prstGeom prst="rect">
            <a:avLst/>
          </a:prstGeom>
        </p:spPr>
        <p:txBody>
          <a:bodyPr anchor="t" rtlCol="false" tIns="0" lIns="0" bIns="0" rIns="0">
            <a:spAutoFit/>
          </a:bodyPr>
          <a:lstStyle/>
          <a:p>
            <a:pPr algn="ctr" marL="0" indent="0" lvl="0">
              <a:lnSpc>
                <a:spcPts val="8461"/>
              </a:lnSpc>
              <a:spcBef>
                <a:spcPct val="0"/>
              </a:spcBef>
            </a:pPr>
            <a:r>
              <a:rPr lang="en-US" sz="6043" u="sng">
                <a:solidFill>
                  <a:srgbClr val="048AFF"/>
                </a:solidFill>
                <a:latin typeface="Canva Sans Bold"/>
              </a:rPr>
              <a:t>Contractor</a:t>
            </a:r>
          </a:p>
        </p:txBody>
      </p:sp>
      <p:sp>
        <p:nvSpPr>
          <p:cNvPr name="TextBox 6" id="6"/>
          <p:cNvSpPr txBox="true"/>
          <p:nvPr/>
        </p:nvSpPr>
        <p:spPr>
          <a:xfrm rot="0">
            <a:off x="124170" y="2085281"/>
            <a:ext cx="8845212" cy="1325880"/>
          </a:xfrm>
          <a:prstGeom prst="rect">
            <a:avLst/>
          </a:prstGeom>
        </p:spPr>
        <p:txBody>
          <a:bodyPr anchor="t" rtlCol="false" tIns="0" lIns="0" bIns="0" rIns="0">
            <a:spAutoFit/>
          </a:bodyPr>
          <a:lstStyle/>
          <a:p>
            <a:pPr>
              <a:lnSpc>
                <a:spcPts val="3569"/>
              </a:lnSpc>
            </a:pPr>
            <a:r>
              <a:rPr lang="en-US" sz="2550">
                <a:solidFill>
                  <a:srgbClr val="FFFFFF"/>
                </a:solidFill>
                <a:latin typeface="Canva Sans"/>
              </a:rPr>
              <a:t>Contractor  can view the client requests and choose to accept and reject them.</a:t>
            </a:r>
          </a:p>
          <a:p>
            <a:pPr>
              <a:lnSpc>
                <a:spcPts val="3569"/>
              </a:lnSpc>
            </a:pPr>
          </a:p>
        </p:txBody>
      </p:sp>
      <p:sp>
        <p:nvSpPr>
          <p:cNvPr name="TextBox 7" id="7"/>
          <p:cNvSpPr txBox="true"/>
          <p:nvPr/>
        </p:nvSpPr>
        <p:spPr>
          <a:xfrm rot="0">
            <a:off x="9144000" y="2085281"/>
            <a:ext cx="9018589" cy="878205"/>
          </a:xfrm>
          <a:prstGeom prst="rect">
            <a:avLst/>
          </a:prstGeom>
        </p:spPr>
        <p:txBody>
          <a:bodyPr anchor="t" rtlCol="false" tIns="0" lIns="0" bIns="0" rIns="0">
            <a:spAutoFit/>
          </a:bodyPr>
          <a:lstStyle/>
          <a:p>
            <a:pPr>
              <a:lnSpc>
                <a:spcPts val="3569"/>
              </a:lnSpc>
            </a:pPr>
            <a:r>
              <a:rPr lang="en-US" sz="2550">
                <a:solidFill>
                  <a:srgbClr val="FFFFFF"/>
                </a:solidFill>
                <a:latin typeface="Canva Sans"/>
              </a:rPr>
              <a:t>Contractor can view the running projects and their status.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0" y="4672933"/>
            <a:ext cx="9037257" cy="3626427"/>
          </a:xfrm>
          <a:custGeom>
            <a:avLst/>
            <a:gdLst/>
            <a:ahLst/>
            <a:cxnLst/>
            <a:rect r="r" b="b" t="t" l="l"/>
            <a:pathLst>
              <a:path h="3626427" w="9037257">
                <a:moveTo>
                  <a:pt x="0" y="0"/>
                </a:moveTo>
                <a:lnTo>
                  <a:pt x="9037257" y="0"/>
                </a:lnTo>
                <a:lnTo>
                  <a:pt x="9037257" y="3626427"/>
                </a:lnTo>
                <a:lnTo>
                  <a:pt x="0" y="3626427"/>
                </a:lnTo>
                <a:lnTo>
                  <a:pt x="0" y="0"/>
                </a:lnTo>
                <a:close/>
              </a:path>
            </a:pathLst>
          </a:custGeom>
          <a:blipFill>
            <a:blip r:embed="rId3"/>
            <a:stretch>
              <a:fillRect l="0" t="0" r="-5733" b="0"/>
            </a:stretch>
          </a:blipFill>
        </p:spPr>
      </p:sp>
      <p:sp>
        <p:nvSpPr>
          <p:cNvPr name="Freeform 4" id="4"/>
          <p:cNvSpPr/>
          <p:nvPr/>
        </p:nvSpPr>
        <p:spPr>
          <a:xfrm flipH="false" flipV="false" rot="0">
            <a:off x="9144000" y="4615847"/>
            <a:ext cx="8222043" cy="3740598"/>
          </a:xfrm>
          <a:custGeom>
            <a:avLst/>
            <a:gdLst/>
            <a:ahLst/>
            <a:cxnLst/>
            <a:rect r="r" b="b" t="t" l="l"/>
            <a:pathLst>
              <a:path h="3740598" w="8222043">
                <a:moveTo>
                  <a:pt x="0" y="0"/>
                </a:moveTo>
                <a:lnTo>
                  <a:pt x="8222043" y="0"/>
                </a:lnTo>
                <a:lnTo>
                  <a:pt x="8222043" y="3740598"/>
                </a:lnTo>
                <a:lnTo>
                  <a:pt x="0" y="3740598"/>
                </a:lnTo>
                <a:lnTo>
                  <a:pt x="0" y="0"/>
                </a:lnTo>
                <a:close/>
              </a:path>
            </a:pathLst>
          </a:custGeom>
          <a:blipFill>
            <a:blip r:embed="rId4"/>
            <a:stretch>
              <a:fillRect l="0" t="0" r="0" b="0"/>
            </a:stretch>
          </a:blipFill>
        </p:spPr>
      </p:sp>
      <p:sp>
        <p:nvSpPr>
          <p:cNvPr name="TextBox 5" id="5"/>
          <p:cNvSpPr txBox="true"/>
          <p:nvPr/>
        </p:nvSpPr>
        <p:spPr>
          <a:xfrm rot="0">
            <a:off x="5662705" y="705600"/>
            <a:ext cx="6962590" cy="1027585"/>
          </a:xfrm>
          <a:prstGeom prst="rect">
            <a:avLst/>
          </a:prstGeom>
        </p:spPr>
        <p:txBody>
          <a:bodyPr anchor="t" rtlCol="false" tIns="0" lIns="0" bIns="0" rIns="0">
            <a:spAutoFit/>
          </a:bodyPr>
          <a:lstStyle/>
          <a:p>
            <a:pPr algn="ctr" marL="0" indent="0" lvl="0">
              <a:lnSpc>
                <a:spcPts val="8461"/>
              </a:lnSpc>
              <a:spcBef>
                <a:spcPct val="0"/>
              </a:spcBef>
            </a:pPr>
            <a:r>
              <a:rPr lang="en-US" sz="6043" u="sng">
                <a:solidFill>
                  <a:srgbClr val="048AFF"/>
                </a:solidFill>
                <a:latin typeface="Canva Sans Bold"/>
              </a:rPr>
              <a:t>Client</a:t>
            </a:r>
          </a:p>
        </p:txBody>
      </p:sp>
      <p:sp>
        <p:nvSpPr>
          <p:cNvPr name="TextBox 6" id="6"/>
          <p:cNvSpPr txBox="true"/>
          <p:nvPr/>
        </p:nvSpPr>
        <p:spPr>
          <a:xfrm rot="0">
            <a:off x="0" y="2089721"/>
            <a:ext cx="18288000" cy="878205"/>
          </a:xfrm>
          <a:prstGeom prst="rect">
            <a:avLst/>
          </a:prstGeom>
        </p:spPr>
        <p:txBody>
          <a:bodyPr anchor="t" rtlCol="false" tIns="0" lIns="0" bIns="0" rIns="0">
            <a:spAutoFit/>
          </a:bodyPr>
          <a:lstStyle/>
          <a:p>
            <a:pPr>
              <a:lnSpc>
                <a:spcPts val="3569"/>
              </a:lnSpc>
            </a:pPr>
            <a:r>
              <a:rPr lang="en-US" sz="2550">
                <a:solidFill>
                  <a:srgbClr val="048AFF"/>
                </a:solidFill>
                <a:latin typeface="Canva Sans"/>
              </a:rPr>
              <a:t>The client can hire the contractor by viewing  the cards, based on their ratings and views by clicking on the card another page will appear with the contractor info and the options to message, call and send the hiring request.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01228" y="3622825"/>
            <a:ext cx="17644824" cy="6277397"/>
          </a:xfrm>
          <a:custGeom>
            <a:avLst/>
            <a:gdLst/>
            <a:ahLst/>
            <a:cxnLst/>
            <a:rect r="r" b="b" t="t" l="l"/>
            <a:pathLst>
              <a:path h="6277397" w="17644824">
                <a:moveTo>
                  <a:pt x="0" y="0"/>
                </a:moveTo>
                <a:lnTo>
                  <a:pt x="17644823" y="0"/>
                </a:lnTo>
                <a:lnTo>
                  <a:pt x="17644823" y="6277397"/>
                </a:lnTo>
                <a:lnTo>
                  <a:pt x="0" y="6277397"/>
                </a:lnTo>
                <a:lnTo>
                  <a:pt x="0" y="0"/>
                </a:lnTo>
                <a:close/>
              </a:path>
            </a:pathLst>
          </a:custGeom>
          <a:blipFill>
            <a:blip r:embed="rId3"/>
            <a:stretch>
              <a:fillRect l="0" t="0" r="0" b="0"/>
            </a:stretch>
          </a:blipFill>
        </p:spPr>
      </p:sp>
      <p:sp>
        <p:nvSpPr>
          <p:cNvPr name="TextBox 4" id="4"/>
          <p:cNvSpPr txBox="true"/>
          <p:nvPr/>
        </p:nvSpPr>
        <p:spPr>
          <a:xfrm rot="0">
            <a:off x="5662705" y="705600"/>
            <a:ext cx="6962590" cy="1027585"/>
          </a:xfrm>
          <a:prstGeom prst="rect">
            <a:avLst/>
          </a:prstGeom>
        </p:spPr>
        <p:txBody>
          <a:bodyPr anchor="t" rtlCol="false" tIns="0" lIns="0" bIns="0" rIns="0">
            <a:spAutoFit/>
          </a:bodyPr>
          <a:lstStyle/>
          <a:p>
            <a:pPr algn="ctr" marL="0" indent="0" lvl="0">
              <a:lnSpc>
                <a:spcPts val="8461"/>
              </a:lnSpc>
              <a:spcBef>
                <a:spcPct val="0"/>
              </a:spcBef>
            </a:pPr>
            <a:r>
              <a:rPr lang="en-US" sz="6043" u="sng">
                <a:solidFill>
                  <a:srgbClr val="048AFF"/>
                </a:solidFill>
                <a:latin typeface="Canva Sans Bold"/>
              </a:rPr>
              <a:t>Client</a:t>
            </a:r>
          </a:p>
        </p:txBody>
      </p:sp>
      <p:sp>
        <p:nvSpPr>
          <p:cNvPr name="TextBox 5" id="5"/>
          <p:cNvSpPr txBox="true"/>
          <p:nvPr/>
        </p:nvSpPr>
        <p:spPr>
          <a:xfrm rot="0">
            <a:off x="-9525" y="2042646"/>
            <a:ext cx="16230600" cy="878205"/>
          </a:xfrm>
          <a:prstGeom prst="rect">
            <a:avLst/>
          </a:prstGeom>
        </p:spPr>
        <p:txBody>
          <a:bodyPr anchor="t" rtlCol="false" tIns="0" lIns="0" bIns="0" rIns="0">
            <a:spAutoFit/>
          </a:bodyPr>
          <a:lstStyle/>
          <a:p>
            <a:pPr>
              <a:lnSpc>
                <a:spcPts val="3569"/>
              </a:lnSpc>
            </a:pPr>
            <a:r>
              <a:rPr lang="en-US" sz="2550">
                <a:solidFill>
                  <a:srgbClr val="FFFFFF"/>
                </a:solidFill>
                <a:latin typeface="Canva Sans"/>
              </a:rPr>
              <a:t>The client will be able receive the messages, delete the messages ,reply to messages from the contractors clients can receive and send images.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5662705" y="705600"/>
            <a:ext cx="6962590" cy="1027585"/>
          </a:xfrm>
          <a:prstGeom prst="rect">
            <a:avLst/>
          </a:prstGeom>
        </p:spPr>
        <p:txBody>
          <a:bodyPr anchor="t" rtlCol="false" tIns="0" lIns="0" bIns="0" rIns="0">
            <a:spAutoFit/>
          </a:bodyPr>
          <a:lstStyle/>
          <a:p>
            <a:pPr algn="ctr" marL="0" indent="0" lvl="0">
              <a:lnSpc>
                <a:spcPts val="8461"/>
              </a:lnSpc>
              <a:spcBef>
                <a:spcPct val="0"/>
              </a:spcBef>
            </a:pPr>
            <a:r>
              <a:rPr lang="en-US" sz="6043" u="sng">
                <a:solidFill>
                  <a:srgbClr val="048AFF"/>
                </a:solidFill>
                <a:latin typeface="Canva Sans Bold"/>
              </a:rPr>
              <a:t>Client</a:t>
            </a:r>
          </a:p>
        </p:txBody>
      </p:sp>
      <p:sp>
        <p:nvSpPr>
          <p:cNvPr name="Freeform 4" id="4"/>
          <p:cNvSpPr/>
          <p:nvPr/>
        </p:nvSpPr>
        <p:spPr>
          <a:xfrm flipH="false" flipV="false" rot="0">
            <a:off x="1239488" y="2156777"/>
            <a:ext cx="16019812" cy="7661502"/>
          </a:xfrm>
          <a:custGeom>
            <a:avLst/>
            <a:gdLst/>
            <a:ahLst/>
            <a:cxnLst/>
            <a:rect r="r" b="b" t="t" l="l"/>
            <a:pathLst>
              <a:path h="7661502" w="16019812">
                <a:moveTo>
                  <a:pt x="0" y="0"/>
                </a:moveTo>
                <a:lnTo>
                  <a:pt x="16019812" y="0"/>
                </a:lnTo>
                <a:lnTo>
                  <a:pt x="16019812" y="7661502"/>
                </a:lnTo>
                <a:lnTo>
                  <a:pt x="0" y="7661502"/>
                </a:lnTo>
                <a:lnTo>
                  <a:pt x="0" y="0"/>
                </a:lnTo>
                <a:close/>
              </a:path>
            </a:pathLst>
          </a:custGeom>
          <a:blipFill>
            <a:blip r:embed="rId3"/>
            <a:stretch>
              <a:fillRect l="0" t="-1115" r="0" b="-1115"/>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66418" y="3523521"/>
            <a:ext cx="8336548" cy="6319475"/>
          </a:xfrm>
          <a:custGeom>
            <a:avLst/>
            <a:gdLst/>
            <a:ahLst/>
            <a:cxnLst/>
            <a:rect r="r" b="b" t="t" l="l"/>
            <a:pathLst>
              <a:path h="6319475" w="8336548">
                <a:moveTo>
                  <a:pt x="0" y="0"/>
                </a:moveTo>
                <a:lnTo>
                  <a:pt x="8336548" y="0"/>
                </a:lnTo>
                <a:lnTo>
                  <a:pt x="8336548" y="6319475"/>
                </a:lnTo>
                <a:lnTo>
                  <a:pt x="0" y="6319475"/>
                </a:lnTo>
                <a:lnTo>
                  <a:pt x="0" y="0"/>
                </a:lnTo>
                <a:close/>
              </a:path>
            </a:pathLst>
          </a:custGeom>
          <a:blipFill>
            <a:blip r:embed="rId3"/>
            <a:stretch>
              <a:fillRect l="-4924" t="0" r="-4924" b="0"/>
            </a:stretch>
          </a:blipFill>
        </p:spPr>
      </p:sp>
      <p:sp>
        <p:nvSpPr>
          <p:cNvPr name="Freeform 4" id="4"/>
          <p:cNvSpPr/>
          <p:nvPr/>
        </p:nvSpPr>
        <p:spPr>
          <a:xfrm flipH="false" flipV="false" rot="0">
            <a:off x="10187123" y="3523521"/>
            <a:ext cx="7414635" cy="6319475"/>
          </a:xfrm>
          <a:custGeom>
            <a:avLst/>
            <a:gdLst/>
            <a:ahLst/>
            <a:cxnLst/>
            <a:rect r="r" b="b" t="t" l="l"/>
            <a:pathLst>
              <a:path h="6319475" w="7414635">
                <a:moveTo>
                  <a:pt x="0" y="0"/>
                </a:moveTo>
                <a:lnTo>
                  <a:pt x="7414635" y="0"/>
                </a:lnTo>
                <a:lnTo>
                  <a:pt x="7414635" y="6319475"/>
                </a:lnTo>
                <a:lnTo>
                  <a:pt x="0" y="6319475"/>
                </a:lnTo>
                <a:lnTo>
                  <a:pt x="0" y="0"/>
                </a:lnTo>
                <a:close/>
              </a:path>
            </a:pathLst>
          </a:custGeom>
          <a:blipFill>
            <a:blip r:embed="rId4"/>
            <a:stretch>
              <a:fillRect l="0" t="0" r="0" b="0"/>
            </a:stretch>
          </a:blipFill>
        </p:spPr>
      </p:sp>
      <p:sp>
        <p:nvSpPr>
          <p:cNvPr name="TextBox 5" id="5"/>
          <p:cNvSpPr txBox="true"/>
          <p:nvPr/>
        </p:nvSpPr>
        <p:spPr>
          <a:xfrm rot="0">
            <a:off x="5662705" y="705600"/>
            <a:ext cx="6962590" cy="1027585"/>
          </a:xfrm>
          <a:prstGeom prst="rect">
            <a:avLst/>
          </a:prstGeom>
        </p:spPr>
        <p:txBody>
          <a:bodyPr anchor="t" rtlCol="false" tIns="0" lIns="0" bIns="0" rIns="0">
            <a:spAutoFit/>
          </a:bodyPr>
          <a:lstStyle/>
          <a:p>
            <a:pPr algn="ctr" marL="0" indent="0" lvl="0">
              <a:lnSpc>
                <a:spcPts val="8461"/>
              </a:lnSpc>
              <a:spcBef>
                <a:spcPct val="0"/>
              </a:spcBef>
            </a:pPr>
            <a:r>
              <a:rPr lang="en-US" sz="6043" u="sng">
                <a:solidFill>
                  <a:srgbClr val="048AFF"/>
                </a:solidFill>
                <a:latin typeface="Canva Sans Bold"/>
              </a:rPr>
              <a:t>Real Time Data</a:t>
            </a:r>
          </a:p>
        </p:txBody>
      </p:sp>
      <p:sp>
        <p:nvSpPr>
          <p:cNvPr name="TextBox 6" id="6"/>
          <p:cNvSpPr txBox="true"/>
          <p:nvPr/>
        </p:nvSpPr>
        <p:spPr>
          <a:xfrm rot="0">
            <a:off x="1028700" y="2222716"/>
            <a:ext cx="17259300" cy="878205"/>
          </a:xfrm>
          <a:prstGeom prst="rect">
            <a:avLst/>
          </a:prstGeom>
        </p:spPr>
        <p:txBody>
          <a:bodyPr anchor="t" rtlCol="false" tIns="0" lIns="0" bIns="0" rIns="0">
            <a:spAutoFit/>
          </a:bodyPr>
          <a:lstStyle/>
          <a:p>
            <a:pPr>
              <a:lnSpc>
                <a:spcPts val="3569"/>
              </a:lnSpc>
            </a:pPr>
            <a:r>
              <a:rPr lang="en-US" sz="2550">
                <a:solidFill>
                  <a:srgbClr val="FFFFFF"/>
                </a:solidFill>
                <a:latin typeface="Canva Sans"/>
              </a:rPr>
              <a:t>The real time data is taken shown from  3 to 4 different websites that  shows the material rates from different companies using web scrapping in python. The data is updated recently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701985" y="3772613"/>
            <a:ext cx="14672992" cy="6322380"/>
          </a:xfrm>
          <a:custGeom>
            <a:avLst/>
            <a:gdLst/>
            <a:ahLst/>
            <a:cxnLst/>
            <a:rect r="r" b="b" t="t" l="l"/>
            <a:pathLst>
              <a:path h="6322380" w="14672992">
                <a:moveTo>
                  <a:pt x="0" y="0"/>
                </a:moveTo>
                <a:lnTo>
                  <a:pt x="14672992" y="0"/>
                </a:lnTo>
                <a:lnTo>
                  <a:pt x="14672992" y="6322380"/>
                </a:lnTo>
                <a:lnTo>
                  <a:pt x="0" y="6322380"/>
                </a:lnTo>
                <a:lnTo>
                  <a:pt x="0" y="0"/>
                </a:lnTo>
                <a:close/>
              </a:path>
            </a:pathLst>
          </a:custGeom>
          <a:blipFill>
            <a:blip r:embed="rId3"/>
            <a:stretch>
              <a:fillRect l="0" t="0" r="0" b="0"/>
            </a:stretch>
          </a:blipFill>
        </p:spPr>
      </p:sp>
      <p:sp>
        <p:nvSpPr>
          <p:cNvPr name="TextBox 4" id="4"/>
          <p:cNvSpPr txBox="true"/>
          <p:nvPr/>
        </p:nvSpPr>
        <p:spPr>
          <a:xfrm rot="0">
            <a:off x="5662705" y="705600"/>
            <a:ext cx="6962590" cy="1027585"/>
          </a:xfrm>
          <a:prstGeom prst="rect">
            <a:avLst/>
          </a:prstGeom>
        </p:spPr>
        <p:txBody>
          <a:bodyPr anchor="t" rtlCol="false" tIns="0" lIns="0" bIns="0" rIns="0">
            <a:spAutoFit/>
          </a:bodyPr>
          <a:lstStyle/>
          <a:p>
            <a:pPr algn="ctr" marL="0" indent="0" lvl="0">
              <a:lnSpc>
                <a:spcPts val="8461"/>
              </a:lnSpc>
              <a:spcBef>
                <a:spcPct val="0"/>
              </a:spcBef>
            </a:pPr>
            <a:r>
              <a:rPr lang="en-US" sz="6043" u="sng">
                <a:solidFill>
                  <a:srgbClr val="048AFF"/>
                </a:solidFill>
                <a:latin typeface="Canva Sans Bold"/>
              </a:rPr>
              <a:t>Cost Calculator</a:t>
            </a:r>
          </a:p>
        </p:txBody>
      </p:sp>
      <p:sp>
        <p:nvSpPr>
          <p:cNvPr name="TextBox 5" id="5"/>
          <p:cNvSpPr txBox="true"/>
          <p:nvPr/>
        </p:nvSpPr>
        <p:spPr>
          <a:xfrm rot="0">
            <a:off x="236491" y="2082225"/>
            <a:ext cx="18051509" cy="1180465"/>
          </a:xfrm>
          <a:prstGeom prst="rect">
            <a:avLst/>
          </a:prstGeom>
        </p:spPr>
        <p:txBody>
          <a:bodyPr anchor="t" rtlCol="false" tIns="0" lIns="0" bIns="0" rIns="0">
            <a:spAutoFit/>
          </a:bodyPr>
          <a:lstStyle/>
          <a:p>
            <a:pPr>
              <a:lnSpc>
                <a:spcPts val="4759"/>
              </a:lnSpc>
            </a:pPr>
            <a:r>
              <a:rPr lang="en-US" sz="3399">
                <a:solidFill>
                  <a:srgbClr val="048AFF"/>
                </a:solidFill>
                <a:latin typeface="Canva Sans"/>
              </a:rPr>
              <a:t>The clients can calculate the costs by using the cost calculator, the information has to be entered the total estimated cost will be displayed after filling the form.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5662705" y="705600"/>
            <a:ext cx="6962590" cy="1027585"/>
          </a:xfrm>
          <a:prstGeom prst="rect">
            <a:avLst/>
          </a:prstGeom>
        </p:spPr>
        <p:txBody>
          <a:bodyPr anchor="t" rtlCol="false" tIns="0" lIns="0" bIns="0" rIns="0">
            <a:spAutoFit/>
          </a:bodyPr>
          <a:lstStyle/>
          <a:p>
            <a:pPr algn="ctr" marL="0" indent="0" lvl="0">
              <a:lnSpc>
                <a:spcPts val="8461"/>
              </a:lnSpc>
              <a:spcBef>
                <a:spcPct val="0"/>
              </a:spcBef>
            </a:pPr>
            <a:r>
              <a:rPr lang="en-US" sz="6043" u="sng">
                <a:solidFill>
                  <a:srgbClr val="048AFF"/>
                </a:solidFill>
                <a:latin typeface="Canva Sans Bold"/>
              </a:rPr>
              <a:t>Cost Calculator</a:t>
            </a:r>
          </a:p>
        </p:txBody>
      </p:sp>
      <p:sp>
        <p:nvSpPr>
          <p:cNvPr name="TextBox 4" id="4"/>
          <p:cNvSpPr txBox="true"/>
          <p:nvPr/>
        </p:nvSpPr>
        <p:spPr>
          <a:xfrm rot="0">
            <a:off x="236491" y="2082225"/>
            <a:ext cx="18051509" cy="1180465"/>
          </a:xfrm>
          <a:prstGeom prst="rect">
            <a:avLst/>
          </a:prstGeom>
        </p:spPr>
        <p:txBody>
          <a:bodyPr anchor="t" rtlCol="false" tIns="0" lIns="0" bIns="0" rIns="0">
            <a:spAutoFit/>
          </a:bodyPr>
          <a:lstStyle/>
          <a:p>
            <a:pPr>
              <a:lnSpc>
                <a:spcPts val="4759"/>
              </a:lnSpc>
            </a:pPr>
            <a:r>
              <a:rPr lang="en-US" sz="3399">
                <a:solidFill>
                  <a:srgbClr val="048AFF"/>
                </a:solidFill>
                <a:latin typeface="Canva Sans"/>
              </a:rPr>
              <a:t>The clients can calculate the costs by using the cost calculator, the information has to be entered the total estimated cost will be displayed after filling the form.</a:t>
            </a:r>
          </a:p>
        </p:txBody>
      </p:sp>
      <p:sp>
        <p:nvSpPr>
          <p:cNvPr name="Freeform 5" id="5"/>
          <p:cNvSpPr/>
          <p:nvPr/>
        </p:nvSpPr>
        <p:spPr>
          <a:xfrm flipH="false" flipV="false" rot="0">
            <a:off x="236491" y="3985650"/>
            <a:ext cx="17479711" cy="5865665"/>
          </a:xfrm>
          <a:custGeom>
            <a:avLst/>
            <a:gdLst/>
            <a:ahLst/>
            <a:cxnLst/>
            <a:rect r="r" b="b" t="t" l="l"/>
            <a:pathLst>
              <a:path h="5865665" w="17479711">
                <a:moveTo>
                  <a:pt x="0" y="0"/>
                </a:moveTo>
                <a:lnTo>
                  <a:pt x="17479710" y="0"/>
                </a:lnTo>
                <a:lnTo>
                  <a:pt x="17479710" y="5865665"/>
                </a:lnTo>
                <a:lnTo>
                  <a:pt x="0" y="5865665"/>
                </a:lnTo>
                <a:lnTo>
                  <a:pt x="0" y="0"/>
                </a:lnTo>
                <a:close/>
              </a:path>
            </a:pathLst>
          </a:custGeom>
          <a:blipFill>
            <a:blip r:embed="rId3"/>
            <a:stretch>
              <a:fillRect l="-132" t="-130" r="0" b="-4184"/>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135703" y="3262690"/>
            <a:ext cx="12698350" cy="7024310"/>
          </a:xfrm>
          <a:custGeom>
            <a:avLst/>
            <a:gdLst/>
            <a:ahLst/>
            <a:cxnLst/>
            <a:rect r="r" b="b" t="t" l="l"/>
            <a:pathLst>
              <a:path h="7024310" w="12698350">
                <a:moveTo>
                  <a:pt x="0" y="0"/>
                </a:moveTo>
                <a:lnTo>
                  <a:pt x="12698349" y="0"/>
                </a:lnTo>
                <a:lnTo>
                  <a:pt x="12698349" y="7024310"/>
                </a:lnTo>
                <a:lnTo>
                  <a:pt x="0" y="7024310"/>
                </a:lnTo>
                <a:lnTo>
                  <a:pt x="0" y="0"/>
                </a:lnTo>
                <a:close/>
              </a:path>
            </a:pathLst>
          </a:custGeom>
          <a:blipFill>
            <a:blip r:embed="rId3"/>
            <a:stretch>
              <a:fillRect l="0" t="0" r="0" b="-1637"/>
            </a:stretch>
          </a:blipFill>
        </p:spPr>
      </p:sp>
      <p:sp>
        <p:nvSpPr>
          <p:cNvPr name="TextBox 4" id="4"/>
          <p:cNvSpPr txBox="true"/>
          <p:nvPr/>
        </p:nvSpPr>
        <p:spPr>
          <a:xfrm rot="0">
            <a:off x="5662705" y="705600"/>
            <a:ext cx="6962590" cy="1027585"/>
          </a:xfrm>
          <a:prstGeom prst="rect">
            <a:avLst/>
          </a:prstGeom>
        </p:spPr>
        <p:txBody>
          <a:bodyPr anchor="t" rtlCol="false" tIns="0" lIns="0" bIns="0" rIns="0">
            <a:spAutoFit/>
          </a:bodyPr>
          <a:lstStyle/>
          <a:p>
            <a:pPr algn="ctr" marL="0" indent="0" lvl="0">
              <a:lnSpc>
                <a:spcPts val="8461"/>
              </a:lnSpc>
              <a:spcBef>
                <a:spcPct val="0"/>
              </a:spcBef>
            </a:pPr>
            <a:r>
              <a:rPr lang="en-US" sz="6043" u="sng">
                <a:solidFill>
                  <a:srgbClr val="048AFF"/>
                </a:solidFill>
                <a:latin typeface="Canva Sans Bold"/>
              </a:rPr>
              <a:t>Admin</a:t>
            </a:r>
          </a:p>
        </p:txBody>
      </p:sp>
      <p:sp>
        <p:nvSpPr>
          <p:cNvPr name="TextBox 5" id="5"/>
          <p:cNvSpPr txBox="true"/>
          <p:nvPr/>
        </p:nvSpPr>
        <p:spPr>
          <a:xfrm rot="0">
            <a:off x="236491" y="2082225"/>
            <a:ext cx="18051509" cy="1180465"/>
          </a:xfrm>
          <a:prstGeom prst="rect">
            <a:avLst/>
          </a:prstGeom>
        </p:spPr>
        <p:txBody>
          <a:bodyPr anchor="t" rtlCol="false" tIns="0" lIns="0" bIns="0" rIns="0">
            <a:spAutoFit/>
          </a:bodyPr>
          <a:lstStyle/>
          <a:p>
            <a:pPr>
              <a:lnSpc>
                <a:spcPts val="4759"/>
              </a:lnSpc>
            </a:pPr>
            <a:r>
              <a:rPr lang="en-US" sz="3399">
                <a:solidFill>
                  <a:srgbClr val="048AFF"/>
                </a:solidFill>
                <a:latin typeface="Canva Sans"/>
              </a:rPr>
              <a:t>The admin page will show all the listings , contractors and the clients. the admin will be able to manage and approve the listings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182783" y="3262690"/>
            <a:ext cx="12698350" cy="7139336"/>
          </a:xfrm>
          <a:custGeom>
            <a:avLst/>
            <a:gdLst/>
            <a:ahLst/>
            <a:cxnLst/>
            <a:rect r="r" b="b" t="t" l="l"/>
            <a:pathLst>
              <a:path h="7139336" w="12698350">
                <a:moveTo>
                  <a:pt x="0" y="0"/>
                </a:moveTo>
                <a:lnTo>
                  <a:pt x="12698349" y="0"/>
                </a:lnTo>
                <a:lnTo>
                  <a:pt x="12698349" y="7139335"/>
                </a:lnTo>
                <a:lnTo>
                  <a:pt x="0" y="7139335"/>
                </a:lnTo>
                <a:lnTo>
                  <a:pt x="0" y="0"/>
                </a:lnTo>
                <a:close/>
              </a:path>
            </a:pathLst>
          </a:custGeom>
          <a:blipFill>
            <a:blip r:embed="rId3"/>
            <a:stretch>
              <a:fillRect l="0" t="0" r="0" b="0"/>
            </a:stretch>
          </a:blipFill>
        </p:spPr>
      </p:sp>
      <p:sp>
        <p:nvSpPr>
          <p:cNvPr name="TextBox 4" id="4"/>
          <p:cNvSpPr txBox="true"/>
          <p:nvPr/>
        </p:nvSpPr>
        <p:spPr>
          <a:xfrm rot="0">
            <a:off x="5662705" y="705600"/>
            <a:ext cx="6962590" cy="1027585"/>
          </a:xfrm>
          <a:prstGeom prst="rect">
            <a:avLst/>
          </a:prstGeom>
        </p:spPr>
        <p:txBody>
          <a:bodyPr anchor="t" rtlCol="false" tIns="0" lIns="0" bIns="0" rIns="0">
            <a:spAutoFit/>
          </a:bodyPr>
          <a:lstStyle/>
          <a:p>
            <a:pPr algn="ctr" marL="0" indent="0" lvl="0">
              <a:lnSpc>
                <a:spcPts val="8461"/>
              </a:lnSpc>
              <a:spcBef>
                <a:spcPct val="0"/>
              </a:spcBef>
            </a:pPr>
            <a:r>
              <a:rPr lang="en-US" sz="6043" u="sng">
                <a:solidFill>
                  <a:srgbClr val="048AFF"/>
                </a:solidFill>
                <a:latin typeface="Canva Sans Bold"/>
              </a:rPr>
              <a:t>Admin</a:t>
            </a:r>
          </a:p>
        </p:txBody>
      </p:sp>
      <p:sp>
        <p:nvSpPr>
          <p:cNvPr name="TextBox 5" id="5"/>
          <p:cNvSpPr txBox="true"/>
          <p:nvPr/>
        </p:nvSpPr>
        <p:spPr>
          <a:xfrm rot="0">
            <a:off x="236491" y="2082225"/>
            <a:ext cx="12993529" cy="580390"/>
          </a:xfrm>
          <a:prstGeom prst="rect">
            <a:avLst/>
          </a:prstGeom>
        </p:spPr>
        <p:txBody>
          <a:bodyPr anchor="t" rtlCol="false" tIns="0" lIns="0" bIns="0" rIns="0">
            <a:spAutoFit/>
          </a:bodyPr>
          <a:lstStyle/>
          <a:p>
            <a:pPr>
              <a:lnSpc>
                <a:spcPts val="4759"/>
              </a:lnSpc>
            </a:pPr>
            <a:r>
              <a:rPr lang="en-US" sz="3399">
                <a:solidFill>
                  <a:srgbClr val="048AFF"/>
                </a:solidFill>
                <a:latin typeface="Canva Sans"/>
              </a:rPr>
              <a:t>The admin  can view the Listings and projects and their status.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999777" y="1485342"/>
            <a:ext cx="16259523" cy="8824694"/>
          </a:xfrm>
          <a:custGeom>
            <a:avLst/>
            <a:gdLst/>
            <a:ahLst/>
            <a:cxnLst/>
            <a:rect r="r" b="b" t="t" l="l"/>
            <a:pathLst>
              <a:path h="8824694" w="16259523">
                <a:moveTo>
                  <a:pt x="0" y="0"/>
                </a:moveTo>
                <a:lnTo>
                  <a:pt x="16259523" y="0"/>
                </a:lnTo>
                <a:lnTo>
                  <a:pt x="16259523" y="8824695"/>
                </a:lnTo>
                <a:lnTo>
                  <a:pt x="0" y="8824695"/>
                </a:lnTo>
                <a:lnTo>
                  <a:pt x="0" y="0"/>
                </a:lnTo>
                <a:close/>
              </a:path>
            </a:pathLst>
          </a:custGeom>
          <a:blipFill>
            <a:blip r:embed="rId3"/>
            <a:stretch>
              <a:fillRect l="0" t="0" r="0" b="0"/>
            </a:stretch>
          </a:blipFill>
        </p:spPr>
      </p:sp>
      <p:sp>
        <p:nvSpPr>
          <p:cNvPr name="TextBox 4" id="4"/>
          <p:cNvSpPr txBox="true"/>
          <p:nvPr/>
        </p:nvSpPr>
        <p:spPr>
          <a:xfrm rot="0">
            <a:off x="5648243" y="457758"/>
            <a:ext cx="6962590" cy="1027585"/>
          </a:xfrm>
          <a:prstGeom prst="rect">
            <a:avLst/>
          </a:prstGeom>
        </p:spPr>
        <p:txBody>
          <a:bodyPr anchor="t" rtlCol="false" tIns="0" lIns="0" bIns="0" rIns="0">
            <a:spAutoFit/>
          </a:bodyPr>
          <a:lstStyle/>
          <a:p>
            <a:pPr algn="ctr" marL="0" indent="0" lvl="0">
              <a:lnSpc>
                <a:spcPts val="8461"/>
              </a:lnSpc>
              <a:spcBef>
                <a:spcPct val="0"/>
              </a:spcBef>
            </a:pPr>
            <a:r>
              <a:rPr lang="en-US" sz="6043" u="sng">
                <a:solidFill>
                  <a:srgbClr val="048AFF"/>
                </a:solidFill>
                <a:latin typeface="Canva Sans Bold"/>
              </a:rPr>
              <a:t>ERD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223819">
            <a:off x="-5023056" y="4575486"/>
            <a:ext cx="9665112" cy="8771089"/>
          </a:xfrm>
          <a:custGeom>
            <a:avLst/>
            <a:gdLst/>
            <a:ahLst/>
            <a:cxnLst/>
            <a:rect r="r" b="b" t="t" l="l"/>
            <a:pathLst>
              <a:path h="8771089" w="9665112">
                <a:moveTo>
                  <a:pt x="0" y="0"/>
                </a:moveTo>
                <a:lnTo>
                  <a:pt x="9665112" y="0"/>
                </a:lnTo>
                <a:lnTo>
                  <a:pt x="9665112" y="8771089"/>
                </a:lnTo>
                <a:lnTo>
                  <a:pt x="0" y="8771089"/>
                </a:lnTo>
                <a:lnTo>
                  <a:pt x="0" y="0"/>
                </a:lnTo>
                <a:close/>
              </a:path>
            </a:pathLst>
          </a:custGeom>
          <a:blipFill>
            <a:blip r:embed="rId3"/>
            <a:stretch>
              <a:fillRect l="0" t="0" r="0" b="0"/>
            </a:stretch>
          </a:blipFill>
        </p:spPr>
      </p:sp>
      <p:grpSp>
        <p:nvGrpSpPr>
          <p:cNvPr name="Group 4" id="4"/>
          <p:cNvGrpSpPr/>
          <p:nvPr/>
        </p:nvGrpSpPr>
        <p:grpSpPr>
          <a:xfrm rot="0">
            <a:off x="16017180" y="-1431186"/>
            <a:ext cx="3656258" cy="365625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6" id="6"/>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TextBox 7" id="7"/>
          <p:cNvSpPr txBox="true"/>
          <p:nvPr/>
        </p:nvSpPr>
        <p:spPr>
          <a:xfrm rot="0">
            <a:off x="8980334" y="2450486"/>
            <a:ext cx="3400096" cy="1416988"/>
          </a:xfrm>
          <a:prstGeom prst="rect">
            <a:avLst/>
          </a:prstGeom>
        </p:spPr>
        <p:txBody>
          <a:bodyPr anchor="t" rtlCol="false" tIns="0" lIns="0" bIns="0" rIns="0">
            <a:spAutoFit/>
          </a:bodyPr>
          <a:lstStyle/>
          <a:p>
            <a:pPr algn="just" marL="0" indent="0" lvl="0">
              <a:lnSpc>
                <a:spcPts val="4227"/>
              </a:lnSpc>
              <a:spcBef>
                <a:spcPct val="0"/>
              </a:spcBef>
            </a:pPr>
            <a:r>
              <a:rPr lang="en-US" sz="3437" strike="noStrike" u="none">
                <a:solidFill>
                  <a:srgbClr val="5260CB"/>
                </a:solidFill>
                <a:latin typeface="DM Sans Bold"/>
              </a:rPr>
              <a:t>AYAZ HASAN</a:t>
            </a:r>
          </a:p>
          <a:p>
            <a:pPr algn="just" marL="0" indent="0" lvl="0">
              <a:lnSpc>
                <a:spcPts val="3735"/>
              </a:lnSpc>
              <a:spcBef>
                <a:spcPct val="0"/>
              </a:spcBef>
            </a:pPr>
            <a:r>
              <a:rPr lang="en-US" sz="3037" strike="noStrike" u="none">
                <a:solidFill>
                  <a:srgbClr val="FFFFFF"/>
                </a:solidFill>
                <a:latin typeface="DM Sans Bold"/>
              </a:rPr>
              <a:t>20K-1044</a:t>
            </a:r>
          </a:p>
          <a:p>
            <a:pPr algn="just" marL="0" indent="0" lvl="0">
              <a:lnSpc>
                <a:spcPts val="3366"/>
              </a:lnSpc>
              <a:spcBef>
                <a:spcPct val="0"/>
              </a:spcBef>
            </a:pPr>
            <a:r>
              <a:rPr lang="en-US" sz="2737" strike="noStrike" u="none">
                <a:solidFill>
                  <a:srgbClr val="FFFFFF"/>
                </a:solidFill>
                <a:latin typeface="DM Sans Bold Italics"/>
              </a:rPr>
              <a:t>Group Leader</a:t>
            </a:r>
          </a:p>
        </p:txBody>
      </p:sp>
      <p:sp>
        <p:nvSpPr>
          <p:cNvPr name="TextBox 8" id="8"/>
          <p:cNvSpPr txBox="true"/>
          <p:nvPr/>
        </p:nvSpPr>
        <p:spPr>
          <a:xfrm rot="0">
            <a:off x="8980334" y="7866942"/>
            <a:ext cx="3599481" cy="997317"/>
          </a:xfrm>
          <a:prstGeom prst="rect">
            <a:avLst/>
          </a:prstGeom>
        </p:spPr>
        <p:txBody>
          <a:bodyPr anchor="t" rtlCol="false" tIns="0" lIns="0" bIns="0" rIns="0">
            <a:spAutoFit/>
          </a:bodyPr>
          <a:lstStyle/>
          <a:p>
            <a:pPr algn="just" marL="0" indent="0" lvl="0">
              <a:lnSpc>
                <a:spcPts val="4227"/>
              </a:lnSpc>
              <a:spcBef>
                <a:spcPct val="0"/>
              </a:spcBef>
            </a:pPr>
            <a:r>
              <a:rPr lang="en-US" sz="3437" strike="noStrike" u="none">
                <a:solidFill>
                  <a:srgbClr val="5260CB"/>
                </a:solidFill>
                <a:latin typeface="DM Sans Bold"/>
              </a:rPr>
              <a:t>SYED ARSALAN</a:t>
            </a:r>
          </a:p>
          <a:p>
            <a:pPr algn="just" marL="0" indent="0" lvl="0">
              <a:lnSpc>
                <a:spcPts val="3735"/>
              </a:lnSpc>
              <a:spcBef>
                <a:spcPct val="0"/>
              </a:spcBef>
            </a:pPr>
            <a:r>
              <a:rPr lang="en-US" sz="3037" strike="noStrike" u="none">
                <a:solidFill>
                  <a:srgbClr val="FFFFFF"/>
                </a:solidFill>
                <a:latin typeface="DM Sans Bold"/>
              </a:rPr>
              <a:t>20K-1718</a:t>
            </a:r>
          </a:p>
        </p:txBody>
      </p:sp>
      <p:sp>
        <p:nvSpPr>
          <p:cNvPr name="TextBox 9" id="9"/>
          <p:cNvSpPr txBox="true"/>
          <p:nvPr/>
        </p:nvSpPr>
        <p:spPr>
          <a:xfrm rot="0">
            <a:off x="8961284" y="5188257"/>
            <a:ext cx="6399735" cy="997317"/>
          </a:xfrm>
          <a:prstGeom prst="rect">
            <a:avLst/>
          </a:prstGeom>
        </p:spPr>
        <p:txBody>
          <a:bodyPr anchor="t" rtlCol="false" tIns="0" lIns="0" bIns="0" rIns="0">
            <a:spAutoFit/>
          </a:bodyPr>
          <a:lstStyle/>
          <a:p>
            <a:pPr algn="just">
              <a:lnSpc>
                <a:spcPts val="4227"/>
              </a:lnSpc>
            </a:pPr>
            <a:r>
              <a:rPr lang="en-US" sz="3437">
                <a:solidFill>
                  <a:srgbClr val="5260CB"/>
                </a:solidFill>
                <a:latin typeface="DM Sans Bold"/>
              </a:rPr>
              <a:t>HUSSAIN TAHIR </a:t>
            </a:r>
          </a:p>
          <a:p>
            <a:pPr algn="just">
              <a:lnSpc>
                <a:spcPts val="3735"/>
              </a:lnSpc>
              <a:spcBef>
                <a:spcPct val="0"/>
              </a:spcBef>
            </a:pPr>
            <a:r>
              <a:rPr lang="en-US" sz="3037">
                <a:solidFill>
                  <a:srgbClr val="FFFFFF"/>
                </a:solidFill>
                <a:latin typeface="DM Sans Bold"/>
              </a:rPr>
              <a:t>20K-0185</a:t>
            </a:r>
          </a:p>
        </p:txBody>
      </p:sp>
      <p:sp>
        <p:nvSpPr>
          <p:cNvPr name="TextBox 10" id="10"/>
          <p:cNvSpPr txBox="true"/>
          <p:nvPr/>
        </p:nvSpPr>
        <p:spPr>
          <a:xfrm rot="0">
            <a:off x="7326511" y="418070"/>
            <a:ext cx="3634978" cy="1027585"/>
          </a:xfrm>
          <a:prstGeom prst="rect">
            <a:avLst/>
          </a:prstGeom>
        </p:spPr>
        <p:txBody>
          <a:bodyPr anchor="t" rtlCol="false" tIns="0" lIns="0" bIns="0" rIns="0">
            <a:spAutoFit/>
          </a:bodyPr>
          <a:lstStyle/>
          <a:p>
            <a:pPr algn="ctr">
              <a:lnSpc>
                <a:spcPts val="8461"/>
              </a:lnSpc>
            </a:pPr>
            <a:r>
              <a:rPr lang="en-US" sz="6043">
                <a:solidFill>
                  <a:srgbClr val="FFFFFF"/>
                </a:solidFill>
                <a:latin typeface="Canva Sans Bold"/>
              </a:rPr>
              <a:t>Our Team</a:t>
            </a:r>
          </a:p>
        </p:txBody>
      </p:sp>
      <p:sp>
        <p:nvSpPr>
          <p:cNvPr name="Freeform 11" id="11"/>
          <p:cNvSpPr/>
          <p:nvPr/>
        </p:nvSpPr>
        <p:spPr>
          <a:xfrm flipH="false" flipV="false" rot="0">
            <a:off x="5769582" y="4748920"/>
            <a:ext cx="2475021" cy="1885516"/>
          </a:xfrm>
          <a:custGeom>
            <a:avLst/>
            <a:gdLst/>
            <a:ahLst/>
            <a:cxnLst/>
            <a:rect r="r" b="b" t="t" l="l"/>
            <a:pathLst>
              <a:path h="1885516" w="2475021">
                <a:moveTo>
                  <a:pt x="0" y="0"/>
                </a:moveTo>
                <a:lnTo>
                  <a:pt x="2475022" y="0"/>
                </a:lnTo>
                <a:lnTo>
                  <a:pt x="2475022" y="1885516"/>
                </a:lnTo>
                <a:lnTo>
                  <a:pt x="0" y="18855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5769582" y="7427604"/>
            <a:ext cx="2475021" cy="1885516"/>
          </a:xfrm>
          <a:custGeom>
            <a:avLst/>
            <a:gdLst/>
            <a:ahLst/>
            <a:cxnLst/>
            <a:rect r="r" b="b" t="t" l="l"/>
            <a:pathLst>
              <a:path h="1885516" w="2475021">
                <a:moveTo>
                  <a:pt x="0" y="0"/>
                </a:moveTo>
                <a:lnTo>
                  <a:pt x="2475022" y="0"/>
                </a:lnTo>
                <a:lnTo>
                  <a:pt x="2475022" y="1885517"/>
                </a:lnTo>
                <a:lnTo>
                  <a:pt x="0" y="18855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5769582" y="2244511"/>
            <a:ext cx="2475021" cy="1885516"/>
          </a:xfrm>
          <a:custGeom>
            <a:avLst/>
            <a:gdLst/>
            <a:ahLst/>
            <a:cxnLst/>
            <a:rect r="r" b="b" t="t" l="l"/>
            <a:pathLst>
              <a:path h="1885516" w="2475021">
                <a:moveTo>
                  <a:pt x="0" y="0"/>
                </a:moveTo>
                <a:lnTo>
                  <a:pt x="2475022" y="0"/>
                </a:lnTo>
                <a:lnTo>
                  <a:pt x="2475022" y="1885516"/>
                </a:lnTo>
                <a:lnTo>
                  <a:pt x="0" y="18855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4376082" y="9048750"/>
            <a:ext cx="1389698" cy="497205"/>
            <a:chOff x="0" y="0"/>
            <a:chExt cx="1852930" cy="662940"/>
          </a:xfrm>
        </p:grpSpPr>
        <p:sp>
          <p:nvSpPr>
            <p:cNvPr name="Freeform 4" id="4"/>
            <p:cNvSpPr/>
            <p:nvPr/>
          </p:nvSpPr>
          <p:spPr>
            <a:xfrm flipH="false" flipV="false" rot="0">
              <a:off x="46990" y="24130"/>
              <a:ext cx="1770380" cy="613410"/>
            </a:xfrm>
            <a:custGeom>
              <a:avLst/>
              <a:gdLst/>
              <a:ahLst/>
              <a:cxnLst/>
              <a:rect r="r" b="b" t="t" l="l"/>
              <a:pathLst>
                <a:path h="613410" w="1770380">
                  <a:moveTo>
                    <a:pt x="1755140" y="486410"/>
                  </a:moveTo>
                  <a:cubicBezTo>
                    <a:pt x="1535430" y="514350"/>
                    <a:pt x="1473200" y="558800"/>
                    <a:pt x="1357630" y="576580"/>
                  </a:cubicBezTo>
                  <a:cubicBezTo>
                    <a:pt x="1118870" y="613410"/>
                    <a:pt x="407670" y="608330"/>
                    <a:pt x="231140" y="588010"/>
                  </a:cubicBezTo>
                  <a:cubicBezTo>
                    <a:pt x="176530" y="581660"/>
                    <a:pt x="156210" y="579120"/>
                    <a:pt x="124460" y="562610"/>
                  </a:cubicBezTo>
                  <a:cubicBezTo>
                    <a:pt x="92710" y="546100"/>
                    <a:pt x="59690" y="514350"/>
                    <a:pt x="41910" y="490220"/>
                  </a:cubicBezTo>
                  <a:cubicBezTo>
                    <a:pt x="29210" y="473710"/>
                    <a:pt x="22860" y="461010"/>
                    <a:pt x="16510" y="440690"/>
                  </a:cubicBezTo>
                  <a:cubicBezTo>
                    <a:pt x="7620" y="412750"/>
                    <a:pt x="0" y="368300"/>
                    <a:pt x="3810" y="332740"/>
                  </a:cubicBezTo>
                  <a:cubicBezTo>
                    <a:pt x="7620" y="297180"/>
                    <a:pt x="21590" y="259080"/>
                    <a:pt x="41910" y="229870"/>
                  </a:cubicBezTo>
                  <a:cubicBezTo>
                    <a:pt x="62230" y="200660"/>
                    <a:pt x="92710" y="173990"/>
                    <a:pt x="124460" y="157480"/>
                  </a:cubicBezTo>
                  <a:cubicBezTo>
                    <a:pt x="156210" y="140970"/>
                    <a:pt x="186690" y="138430"/>
                    <a:pt x="231140" y="130810"/>
                  </a:cubicBezTo>
                  <a:cubicBezTo>
                    <a:pt x="299720" y="119380"/>
                    <a:pt x="444500" y="60960"/>
                    <a:pt x="497840" y="106680"/>
                  </a:cubicBezTo>
                  <a:cubicBezTo>
                    <a:pt x="566420" y="166370"/>
                    <a:pt x="544830" y="546100"/>
                    <a:pt x="519430" y="562610"/>
                  </a:cubicBezTo>
                  <a:cubicBezTo>
                    <a:pt x="513080" y="566420"/>
                    <a:pt x="508000" y="553720"/>
                    <a:pt x="495300" y="551180"/>
                  </a:cubicBezTo>
                  <a:cubicBezTo>
                    <a:pt x="454660" y="544830"/>
                    <a:pt x="299720" y="591820"/>
                    <a:pt x="231140" y="588010"/>
                  </a:cubicBezTo>
                  <a:cubicBezTo>
                    <a:pt x="187960" y="585470"/>
                    <a:pt x="151130" y="575310"/>
                    <a:pt x="124460" y="562610"/>
                  </a:cubicBezTo>
                  <a:cubicBezTo>
                    <a:pt x="105410" y="553720"/>
                    <a:pt x="93980" y="546100"/>
                    <a:pt x="78740" y="530860"/>
                  </a:cubicBezTo>
                  <a:cubicBezTo>
                    <a:pt x="57150" y="509270"/>
                    <a:pt x="29210" y="473710"/>
                    <a:pt x="16510" y="440690"/>
                  </a:cubicBezTo>
                  <a:cubicBezTo>
                    <a:pt x="3810" y="407670"/>
                    <a:pt x="0" y="368300"/>
                    <a:pt x="3810" y="332740"/>
                  </a:cubicBezTo>
                  <a:cubicBezTo>
                    <a:pt x="7620" y="297180"/>
                    <a:pt x="21590" y="259080"/>
                    <a:pt x="41910" y="229870"/>
                  </a:cubicBezTo>
                  <a:cubicBezTo>
                    <a:pt x="62230" y="200660"/>
                    <a:pt x="92710" y="173990"/>
                    <a:pt x="124460" y="157480"/>
                  </a:cubicBezTo>
                  <a:cubicBezTo>
                    <a:pt x="156210" y="140970"/>
                    <a:pt x="177800" y="137160"/>
                    <a:pt x="231140" y="130810"/>
                  </a:cubicBezTo>
                  <a:cubicBezTo>
                    <a:pt x="378460" y="113030"/>
                    <a:pt x="883920" y="140970"/>
                    <a:pt x="1079500" y="130810"/>
                  </a:cubicBezTo>
                  <a:cubicBezTo>
                    <a:pt x="1183640" y="125730"/>
                    <a:pt x="1239520" y="119380"/>
                    <a:pt x="1319530" y="105410"/>
                  </a:cubicBezTo>
                  <a:cubicBezTo>
                    <a:pt x="1400810" y="91440"/>
                    <a:pt x="1492250" y="58420"/>
                    <a:pt x="1563370" y="45720"/>
                  </a:cubicBezTo>
                  <a:cubicBezTo>
                    <a:pt x="1617980" y="35560"/>
                    <a:pt x="1675130" y="0"/>
                    <a:pt x="1709420" y="26670"/>
                  </a:cubicBezTo>
                  <a:cubicBezTo>
                    <a:pt x="1770380" y="74930"/>
                    <a:pt x="1755140" y="486410"/>
                    <a:pt x="1755140" y="486410"/>
                  </a:cubicBezTo>
                </a:path>
              </a:pathLst>
            </a:custGeom>
            <a:solidFill>
              <a:srgbClr val="000000">
                <a:alpha val="49804"/>
              </a:srgbClr>
            </a:solidFill>
            <a:ln cap="sq">
              <a:noFill/>
              <a:prstDash val="solid"/>
              <a:miter/>
            </a:ln>
          </p:spPr>
        </p:sp>
      </p:grpSp>
      <p:grpSp>
        <p:nvGrpSpPr>
          <p:cNvPr name="Group 5" id="5"/>
          <p:cNvGrpSpPr/>
          <p:nvPr/>
        </p:nvGrpSpPr>
        <p:grpSpPr>
          <a:xfrm rot="0">
            <a:off x="13583602" y="8834438"/>
            <a:ext cx="1696402" cy="276225"/>
            <a:chOff x="0" y="0"/>
            <a:chExt cx="2261870" cy="368300"/>
          </a:xfrm>
        </p:grpSpPr>
        <p:sp>
          <p:nvSpPr>
            <p:cNvPr name="Freeform 6" id="6"/>
            <p:cNvSpPr/>
            <p:nvPr/>
          </p:nvSpPr>
          <p:spPr>
            <a:xfrm flipH="false" flipV="false" rot="0">
              <a:off x="45720" y="40640"/>
              <a:ext cx="2169160" cy="276860"/>
            </a:xfrm>
            <a:custGeom>
              <a:avLst/>
              <a:gdLst/>
              <a:ahLst/>
              <a:cxnLst/>
              <a:rect r="r" b="b" t="t" l="l"/>
              <a:pathLst>
                <a:path h="276860" w="2169160">
                  <a:moveTo>
                    <a:pt x="43180" y="128270"/>
                  </a:moveTo>
                  <a:cubicBezTo>
                    <a:pt x="137160" y="87630"/>
                    <a:pt x="186690" y="77470"/>
                    <a:pt x="234950" y="72390"/>
                  </a:cubicBezTo>
                  <a:cubicBezTo>
                    <a:pt x="293370" y="66040"/>
                    <a:pt x="359410" y="73660"/>
                    <a:pt x="430530" y="67310"/>
                  </a:cubicBezTo>
                  <a:cubicBezTo>
                    <a:pt x="519430" y="59690"/>
                    <a:pt x="601980" y="30480"/>
                    <a:pt x="725170" y="20320"/>
                  </a:cubicBezTo>
                  <a:cubicBezTo>
                    <a:pt x="930910" y="2540"/>
                    <a:pt x="1375410" y="0"/>
                    <a:pt x="1555750" y="10160"/>
                  </a:cubicBezTo>
                  <a:cubicBezTo>
                    <a:pt x="1643380" y="15240"/>
                    <a:pt x="1678940" y="30480"/>
                    <a:pt x="1748790" y="34290"/>
                  </a:cubicBezTo>
                  <a:cubicBezTo>
                    <a:pt x="1830070" y="39370"/>
                    <a:pt x="1939290" y="20320"/>
                    <a:pt x="2011680" y="34290"/>
                  </a:cubicBezTo>
                  <a:cubicBezTo>
                    <a:pt x="2065020" y="44450"/>
                    <a:pt x="2124710" y="64770"/>
                    <a:pt x="2147570" y="90170"/>
                  </a:cubicBezTo>
                  <a:cubicBezTo>
                    <a:pt x="2161540" y="105410"/>
                    <a:pt x="2166620" y="125730"/>
                    <a:pt x="2165350" y="144780"/>
                  </a:cubicBezTo>
                  <a:cubicBezTo>
                    <a:pt x="2162810" y="167640"/>
                    <a:pt x="2143760" y="203200"/>
                    <a:pt x="2125980" y="217170"/>
                  </a:cubicBezTo>
                  <a:cubicBezTo>
                    <a:pt x="2110740" y="228600"/>
                    <a:pt x="2089150" y="232410"/>
                    <a:pt x="2071370" y="231140"/>
                  </a:cubicBezTo>
                  <a:cubicBezTo>
                    <a:pt x="2053590" y="229870"/>
                    <a:pt x="2033270" y="220980"/>
                    <a:pt x="2019300" y="209550"/>
                  </a:cubicBezTo>
                  <a:cubicBezTo>
                    <a:pt x="2006600" y="198120"/>
                    <a:pt x="1995170" y="179070"/>
                    <a:pt x="1991360" y="161290"/>
                  </a:cubicBezTo>
                  <a:cubicBezTo>
                    <a:pt x="1987550" y="143510"/>
                    <a:pt x="1988820" y="121920"/>
                    <a:pt x="1997710" y="105410"/>
                  </a:cubicBezTo>
                  <a:cubicBezTo>
                    <a:pt x="2009140" y="85090"/>
                    <a:pt x="2040890" y="60960"/>
                    <a:pt x="2063750" y="55880"/>
                  </a:cubicBezTo>
                  <a:cubicBezTo>
                    <a:pt x="2082800" y="52070"/>
                    <a:pt x="2103120" y="55880"/>
                    <a:pt x="2119630" y="66040"/>
                  </a:cubicBezTo>
                  <a:cubicBezTo>
                    <a:pt x="2138680" y="78740"/>
                    <a:pt x="2161540" y="111760"/>
                    <a:pt x="2165350" y="134620"/>
                  </a:cubicBezTo>
                  <a:cubicBezTo>
                    <a:pt x="2169160" y="153670"/>
                    <a:pt x="2164080" y="173990"/>
                    <a:pt x="2152650" y="189230"/>
                  </a:cubicBezTo>
                  <a:cubicBezTo>
                    <a:pt x="2138680" y="208280"/>
                    <a:pt x="2104390" y="229870"/>
                    <a:pt x="2080260" y="231140"/>
                  </a:cubicBezTo>
                  <a:cubicBezTo>
                    <a:pt x="2056130" y="232410"/>
                    <a:pt x="2006600" y="195580"/>
                    <a:pt x="2006600" y="195580"/>
                  </a:cubicBezTo>
                  <a:cubicBezTo>
                    <a:pt x="2006600" y="195580"/>
                    <a:pt x="2038350" y="207010"/>
                    <a:pt x="2037080" y="210820"/>
                  </a:cubicBezTo>
                  <a:cubicBezTo>
                    <a:pt x="2034540" y="220980"/>
                    <a:pt x="1845310" y="210820"/>
                    <a:pt x="1778000" y="209550"/>
                  </a:cubicBezTo>
                  <a:cubicBezTo>
                    <a:pt x="1736090" y="209550"/>
                    <a:pt x="1706880" y="210820"/>
                    <a:pt x="1673860" y="207010"/>
                  </a:cubicBezTo>
                  <a:cubicBezTo>
                    <a:pt x="1642110" y="203200"/>
                    <a:pt x="1626870" y="189230"/>
                    <a:pt x="1579880" y="184150"/>
                  </a:cubicBezTo>
                  <a:cubicBezTo>
                    <a:pt x="1445260" y="167640"/>
                    <a:pt x="923290" y="167640"/>
                    <a:pt x="789940" y="182880"/>
                  </a:cubicBezTo>
                  <a:cubicBezTo>
                    <a:pt x="744220" y="187960"/>
                    <a:pt x="734060" y="200660"/>
                    <a:pt x="698500" y="204470"/>
                  </a:cubicBezTo>
                  <a:cubicBezTo>
                    <a:pt x="648970" y="210820"/>
                    <a:pt x="563880" y="200660"/>
                    <a:pt x="516890" y="207010"/>
                  </a:cubicBezTo>
                  <a:cubicBezTo>
                    <a:pt x="485140" y="210820"/>
                    <a:pt x="473710" y="222250"/>
                    <a:pt x="439420" y="227330"/>
                  </a:cubicBezTo>
                  <a:cubicBezTo>
                    <a:pt x="377190" y="236220"/>
                    <a:pt x="237490" y="226060"/>
                    <a:pt x="171450" y="240030"/>
                  </a:cubicBezTo>
                  <a:cubicBezTo>
                    <a:pt x="130810" y="248920"/>
                    <a:pt x="104140" y="276860"/>
                    <a:pt x="77470" y="276860"/>
                  </a:cubicBezTo>
                  <a:cubicBezTo>
                    <a:pt x="57150" y="276860"/>
                    <a:pt x="38100" y="266700"/>
                    <a:pt x="25400" y="256540"/>
                  </a:cubicBezTo>
                  <a:cubicBezTo>
                    <a:pt x="15240" y="247650"/>
                    <a:pt x="8890" y="237490"/>
                    <a:pt x="5080" y="224790"/>
                  </a:cubicBezTo>
                  <a:cubicBezTo>
                    <a:pt x="1270" y="209550"/>
                    <a:pt x="0" y="185420"/>
                    <a:pt x="6350" y="168910"/>
                  </a:cubicBezTo>
                  <a:cubicBezTo>
                    <a:pt x="12700" y="152400"/>
                    <a:pt x="43180" y="128270"/>
                    <a:pt x="43180" y="128270"/>
                  </a:cubicBezTo>
                </a:path>
              </a:pathLst>
            </a:custGeom>
            <a:solidFill>
              <a:srgbClr val="000000"/>
            </a:solidFill>
            <a:ln cap="sq">
              <a:noFill/>
              <a:prstDash val="solid"/>
              <a:miter/>
            </a:ln>
          </p:spPr>
        </p:sp>
      </p:grpSp>
      <p:grpSp>
        <p:nvGrpSpPr>
          <p:cNvPr name="Group 7" id="7"/>
          <p:cNvGrpSpPr/>
          <p:nvPr/>
        </p:nvGrpSpPr>
        <p:grpSpPr>
          <a:xfrm rot="0">
            <a:off x="13421677" y="8699182"/>
            <a:ext cx="2410778" cy="794385"/>
            <a:chOff x="0" y="0"/>
            <a:chExt cx="3214370" cy="1059180"/>
          </a:xfrm>
        </p:grpSpPr>
        <p:sp>
          <p:nvSpPr>
            <p:cNvPr name="Freeform 8" id="8"/>
            <p:cNvSpPr/>
            <p:nvPr/>
          </p:nvSpPr>
          <p:spPr>
            <a:xfrm flipH="false" flipV="false" rot="0">
              <a:off x="48260" y="44450"/>
              <a:ext cx="3124200" cy="966470"/>
            </a:xfrm>
            <a:custGeom>
              <a:avLst/>
              <a:gdLst/>
              <a:ahLst/>
              <a:cxnLst/>
              <a:rect r="r" b="b" t="t" l="l"/>
              <a:pathLst>
                <a:path h="966470" w="3124200">
                  <a:moveTo>
                    <a:pt x="147320" y="516890"/>
                  </a:moveTo>
                  <a:cubicBezTo>
                    <a:pt x="675640" y="476250"/>
                    <a:pt x="720090" y="461010"/>
                    <a:pt x="778510" y="455930"/>
                  </a:cubicBezTo>
                  <a:cubicBezTo>
                    <a:pt x="838200" y="450850"/>
                    <a:pt x="896620" y="443230"/>
                    <a:pt x="957580" y="453390"/>
                  </a:cubicBezTo>
                  <a:cubicBezTo>
                    <a:pt x="1026160" y="464820"/>
                    <a:pt x="1103630" y="524510"/>
                    <a:pt x="1169670" y="525780"/>
                  </a:cubicBezTo>
                  <a:cubicBezTo>
                    <a:pt x="1228090" y="527050"/>
                    <a:pt x="1276350" y="483870"/>
                    <a:pt x="1333500" y="474980"/>
                  </a:cubicBezTo>
                  <a:cubicBezTo>
                    <a:pt x="1391920" y="466090"/>
                    <a:pt x="1452880" y="463550"/>
                    <a:pt x="1515110" y="473710"/>
                  </a:cubicBezTo>
                  <a:cubicBezTo>
                    <a:pt x="1584960" y="485140"/>
                    <a:pt x="1663700" y="543560"/>
                    <a:pt x="1731010" y="548640"/>
                  </a:cubicBezTo>
                  <a:cubicBezTo>
                    <a:pt x="1788160" y="553720"/>
                    <a:pt x="1823720" y="527050"/>
                    <a:pt x="1894840" y="520700"/>
                  </a:cubicBezTo>
                  <a:cubicBezTo>
                    <a:pt x="2020570" y="509270"/>
                    <a:pt x="2299970" y="496570"/>
                    <a:pt x="2426970" y="516890"/>
                  </a:cubicBezTo>
                  <a:cubicBezTo>
                    <a:pt x="2501900" y="528320"/>
                    <a:pt x="2542540" y="561340"/>
                    <a:pt x="2599690" y="574040"/>
                  </a:cubicBezTo>
                  <a:cubicBezTo>
                    <a:pt x="2653030" y="585470"/>
                    <a:pt x="2750820" y="570230"/>
                    <a:pt x="2758440" y="591820"/>
                  </a:cubicBezTo>
                  <a:cubicBezTo>
                    <a:pt x="2766060" y="613410"/>
                    <a:pt x="2665730" y="712470"/>
                    <a:pt x="2639060" y="704850"/>
                  </a:cubicBezTo>
                  <a:cubicBezTo>
                    <a:pt x="2612390" y="697230"/>
                    <a:pt x="2606040" y="604520"/>
                    <a:pt x="2597150" y="542290"/>
                  </a:cubicBezTo>
                  <a:cubicBezTo>
                    <a:pt x="2585720" y="459740"/>
                    <a:pt x="2583180" y="300990"/>
                    <a:pt x="2592070" y="247650"/>
                  </a:cubicBezTo>
                  <a:cubicBezTo>
                    <a:pt x="2595880" y="226060"/>
                    <a:pt x="2598420" y="219710"/>
                    <a:pt x="2607310" y="204470"/>
                  </a:cubicBezTo>
                  <a:cubicBezTo>
                    <a:pt x="2620010" y="182880"/>
                    <a:pt x="2644140" y="153670"/>
                    <a:pt x="2668270" y="137160"/>
                  </a:cubicBezTo>
                  <a:cubicBezTo>
                    <a:pt x="2692400" y="120650"/>
                    <a:pt x="2727960" y="109220"/>
                    <a:pt x="2752090" y="104140"/>
                  </a:cubicBezTo>
                  <a:cubicBezTo>
                    <a:pt x="2769870" y="100330"/>
                    <a:pt x="2780030" y="101600"/>
                    <a:pt x="2797810" y="104140"/>
                  </a:cubicBezTo>
                  <a:cubicBezTo>
                    <a:pt x="2821940" y="107950"/>
                    <a:pt x="2861310" y="123190"/>
                    <a:pt x="2882900" y="135890"/>
                  </a:cubicBezTo>
                  <a:cubicBezTo>
                    <a:pt x="2898140" y="144780"/>
                    <a:pt x="2905760" y="152400"/>
                    <a:pt x="2917190" y="166370"/>
                  </a:cubicBezTo>
                  <a:cubicBezTo>
                    <a:pt x="2932430" y="185420"/>
                    <a:pt x="2951480" y="222250"/>
                    <a:pt x="2959100" y="246380"/>
                  </a:cubicBezTo>
                  <a:cubicBezTo>
                    <a:pt x="2964180" y="262890"/>
                    <a:pt x="2956560" y="275590"/>
                    <a:pt x="2965450" y="292100"/>
                  </a:cubicBezTo>
                  <a:cubicBezTo>
                    <a:pt x="2983230" y="326390"/>
                    <a:pt x="3073400" y="368300"/>
                    <a:pt x="3097530" y="415290"/>
                  </a:cubicBezTo>
                  <a:cubicBezTo>
                    <a:pt x="3119120" y="455930"/>
                    <a:pt x="3116580" y="519430"/>
                    <a:pt x="3115310" y="552450"/>
                  </a:cubicBezTo>
                  <a:cubicBezTo>
                    <a:pt x="3115310" y="571500"/>
                    <a:pt x="3112770" y="581660"/>
                    <a:pt x="3106420" y="598170"/>
                  </a:cubicBezTo>
                  <a:cubicBezTo>
                    <a:pt x="3097530" y="621030"/>
                    <a:pt x="3072130" y="655320"/>
                    <a:pt x="3055620" y="673100"/>
                  </a:cubicBezTo>
                  <a:cubicBezTo>
                    <a:pt x="3042920" y="685800"/>
                    <a:pt x="3034030" y="693420"/>
                    <a:pt x="3018790" y="701040"/>
                  </a:cubicBezTo>
                  <a:cubicBezTo>
                    <a:pt x="2997200" y="712470"/>
                    <a:pt x="2960370" y="723900"/>
                    <a:pt x="2931160" y="725170"/>
                  </a:cubicBezTo>
                  <a:cubicBezTo>
                    <a:pt x="2901950" y="726440"/>
                    <a:pt x="2865120" y="715010"/>
                    <a:pt x="2842260" y="704850"/>
                  </a:cubicBezTo>
                  <a:cubicBezTo>
                    <a:pt x="2825750" y="698500"/>
                    <a:pt x="2815590" y="689610"/>
                    <a:pt x="2804160" y="679450"/>
                  </a:cubicBezTo>
                  <a:cubicBezTo>
                    <a:pt x="2792730" y="669290"/>
                    <a:pt x="2782570" y="661670"/>
                    <a:pt x="2772410" y="646430"/>
                  </a:cubicBezTo>
                  <a:cubicBezTo>
                    <a:pt x="2758440" y="626110"/>
                    <a:pt x="2762250" y="574040"/>
                    <a:pt x="2738120" y="562610"/>
                  </a:cubicBezTo>
                  <a:cubicBezTo>
                    <a:pt x="2705100" y="547370"/>
                    <a:pt x="2623820" y="612140"/>
                    <a:pt x="2566670" y="615950"/>
                  </a:cubicBezTo>
                  <a:cubicBezTo>
                    <a:pt x="2512060" y="619760"/>
                    <a:pt x="2481580" y="593090"/>
                    <a:pt x="2402840" y="585470"/>
                  </a:cubicBezTo>
                  <a:cubicBezTo>
                    <a:pt x="2204720" y="567690"/>
                    <a:pt x="1553210" y="576580"/>
                    <a:pt x="1350010" y="591820"/>
                  </a:cubicBezTo>
                  <a:cubicBezTo>
                    <a:pt x="1266190" y="598170"/>
                    <a:pt x="1231900" y="613410"/>
                    <a:pt x="1173480" y="617220"/>
                  </a:cubicBezTo>
                  <a:cubicBezTo>
                    <a:pt x="1117600" y="621030"/>
                    <a:pt x="1066800" y="628650"/>
                    <a:pt x="1005840" y="617220"/>
                  </a:cubicBezTo>
                  <a:cubicBezTo>
                    <a:pt x="929640" y="603250"/>
                    <a:pt x="820420" y="562610"/>
                    <a:pt x="753110" y="520700"/>
                  </a:cubicBezTo>
                  <a:cubicBezTo>
                    <a:pt x="698500" y="487680"/>
                    <a:pt x="671830" y="415290"/>
                    <a:pt x="622300" y="402590"/>
                  </a:cubicBezTo>
                  <a:cubicBezTo>
                    <a:pt x="574040" y="389890"/>
                    <a:pt x="519430" y="433070"/>
                    <a:pt x="462280" y="439420"/>
                  </a:cubicBezTo>
                  <a:cubicBezTo>
                    <a:pt x="398780" y="447040"/>
                    <a:pt x="313690" y="445770"/>
                    <a:pt x="260350" y="439420"/>
                  </a:cubicBezTo>
                  <a:cubicBezTo>
                    <a:pt x="224790" y="435610"/>
                    <a:pt x="198120" y="431800"/>
                    <a:pt x="171450" y="417830"/>
                  </a:cubicBezTo>
                  <a:cubicBezTo>
                    <a:pt x="144780" y="403860"/>
                    <a:pt x="118110" y="375920"/>
                    <a:pt x="102870" y="356870"/>
                  </a:cubicBezTo>
                  <a:cubicBezTo>
                    <a:pt x="91440" y="342900"/>
                    <a:pt x="86360" y="332740"/>
                    <a:pt x="81280" y="316230"/>
                  </a:cubicBezTo>
                  <a:cubicBezTo>
                    <a:pt x="73660" y="292100"/>
                    <a:pt x="68580" y="250190"/>
                    <a:pt x="69850" y="224790"/>
                  </a:cubicBezTo>
                  <a:cubicBezTo>
                    <a:pt x="71120" y="207010"/>
                    <a:pt x="73660" y="196850"/>
                    <a:pt x="81280" y="180340"/>
                  </a:cubicBezTo>
                  <a:cubicBezTo>
                    <a:pt x="91440" y="157480"/>
                    <a:pt x="110490" y="124460"/>
                    <a:pt x="133350" y="104140"/>
                  </a:cubicBezTo>
                  <a:cubicBezTo>
                    <a:pt x="154940" y="85090"/>
                    <a:pt x="170180" y="73660"/>
                    <a:pt x="214630" y="62230"/>
                  </a:cubicBezTo>
                  <a:cubicBezTo>
                    <a:pt x="369570" y="24130"/>
                    <a:pt x="1112520" y="81280"/>
                    <a:pt x="1311910" y="55880"/>
                  </a:cubicBezTo>
                  <a:cubicBezTo>
                    <a:pt x="1388110" y="45720"/>
                    <a:pt x="1402080" y="25400"/>
                    <a:pt x="1468120" y="16510"/>
                  </a:cubicBezTo>
                  <a:cubicBezTo>
                    <a:pt x="1581150" y="1270"/>
                    <a:pt x="1849120" y="0"/>
                    <a:pt x="1931670" y="6350"/>
                  </a:cubicBezTo>
                  <a:cubicBezTo>
                    <a:pt x="1962150" y="8890"/>
                    <a:pt x="1973580" y="10160"/>
                    <a:pt x="1992630" y="16510"/>
                  </a:cubicBezTo>
                  <a:cubicBezTo>
                    <a:pt x="2011680" y="22860"/>
                    <a:pt x="2030730" y="33020"/>
                    <a:pt x="2047240" y="45720"/>
                  </a:cubicBezTo>
                  <a:cubicBezTo>
                    <a:pt x="2063750" y="58420"/>
                    <a:pt x="2077720" y="69850"/>
                    <a:pt x="2089150" y="90170"/>
                  </a:cubicBezTo>
                  <a:cubicBezTo>
                    <a:pt x="2105660" y="119380"/>
                    <a:pt x="2124710" y="170180"/>
                    <a:pt x="2122170" y="208280"/>
                  </a:cubicBezTo>
                  <a:cubicBezTo>
                    <a:pt x="2119630" y="246380"/>
                    <a:pt x="2095500" y="294640"/>
                    <a:pt x="2076450" y="321310"/>
                  </a:cubicBezTo>
                  <a:cubicBezTo>
                    <a:pt x="2062480" y="340360"/>
                    <a:pt x="2047240" y="350520"/>
                    <a:pt x="2029460" y="360680"/>
                  </a:cubicBezTo>
                  <a:cubicBezTo>
                    <a:pt x="2011680" y="370840"/>
                    <a:pt x="1992630" y="378460"/>
                    <a:pt x="1972310" y="383540"/>
                  </a:cubicBezTo>
                  <a:cubicBezTo>
                    <a:pt x="1951990" y="388620"/>
                    <a:pt x="1932940" y="391160"/>
                    <a:pt x="1910080" y="387350"/>
                  </a:cubicBezTo>
                  <a:cubicBezTo>
                    <a:pt x="1878330" y="381000"/>
                    <a:pt x="1827530" y="363220"/>
                    <a:pt x="1799590" y="336550"/>
                  </a:cubicBezTo>
                  <a:cubicBezTo>
                    <a:pt x="1771650" y="309880"/>
                    <a:pt x="1750060" y="260350"/>
                    <a:pt x="1742440" y="228600"/>
                  </a:cubicBezTo>
                  <a:cubicBezTo>
                    <a:pt x="1737360" y="205740"/>
                    <a:pt x="1737360" y="189230"/>
                    <a:pt x="1742440" y="166370"/>
                  </a:cubicBezTo>
                  <a:cubicBezTo>
                    <a:pt x="1750060" y="134620"/>
                    <a:pt x="1771650" y="85090"/>
                    <a:pt x="1799590" y="58420"/>
                  </a:cubicBezTo>
                  <a:cubicBezTo>
                    <a:pt x="1827530" y="31750"/>
                    <a:pt x="1878330" y="13970"/>
                    <a:pt x="1910080" y="7620"/>
                  </a:cubicBezTo>
                  <a:cubicBezTo>
                    <a:pt x="1932940" y="3810"/>
                    <a:pt x="1951990" y="6350"/>
                    <a:pt x="1972310" y="11430"/>
                  </a:cubicBezTo>
                  <a:cubicBezTo>
                    <a:pt x="1992630" y="16510"/>
                    <a:pt x="2011680" y="24130"/>
                    <a:pt x="2029460" y="34290"/>
                  </a:cubicBezTo>
                  <a:cubicBezTo>
                    <a:pt x="2047240" y="44450"/>
                    <a:pt x="2062480" y="54610"/>
                    <a:pt x="2076450" y="73660"/>
                  </a:cubicBezTo>
                  <a:cubicBezTo>
                    <a:pt x="2095500" y="100330"/>
                    <a:pt x="2119630" y="148590"/>
                    <a:pt x="2122170" y="186690"/>
                  </a:cubicBezTo>
                  <a:cubicBezTo>
                    <a:pt x="2124710" y="224790"/>
                    <a:pt x="2105660" y="275590"/>
                    <a:pt x="2089150" y="304800"/>
                  </a:cubicBezTo>
                  <a:cubicBezTo>
                    <a:pt x="2077720" y="325120"/>
                    <a:pt x="2063750" y="336550"/>
                    <a:pt x="2047240" y="349250"/>
                  </a:cubicBezTo>
                  <a:cubicBezTo>
                    <a:pt x="2030730" y="361950"/>
                    <a:pt x="2019300" y="370840"/>
                    <a:pt x="1992630" y="378460"/>
                  </a:cubicBezTo>
                  <a:cubicBezTo>
                    <a:pt x="1935480" y="393700"/>
                    <a:pt x="1784350" y="393700"/>
                    <a:pt x="1700530" y="388620"/>
                  </a:cubicBezTo>
                  <a:cubicBezTo>
                    <a:pt x="1637030" y="384810"/>
                    <a:pt x="1593850" y="355600"/>
                    <a:pt x="1535430" y="360680"/>
                  </a:cubicBezTo>
                  <a:cubicBezTo>
                    <a:pt x="1465580" y="367030"/>
                    <a:pt x="1416050" y="421640"/>
                    <a:pt x="1311910" y="439420"/>
                  </a:cubicBezTo>
                  <a:cubicBezTo>
                    <a:pt x="1092200" y="477520"/>
                    <a:pt x="381000" y="445770"/>
                    <a:pt x="260350" y="439420"/>
                  </a:cubicBezTo>
                  <a:cubicBezTo>
                    <a:pt x="234950" y="438150"/>
                    <a:pt x="231140" y="439420"/>
                    <a:pt x="214630" y="434340"/>
                  </a:cubicBezTo>
                  <a:cubicBezTo>
                    <a:pt x="190500" y="426720"/>
                    <a:pt x="152400" y="406400"/>
                    <a:pt x="133350" y="391160"/>
                  </a:cubicBezTo>
                  <a:cubicBezTo>
                    <a:pt x="119380" y="379730"/>
                    <a:pt x="111760" y="372110"/>
                    <a:pt x="102870" y="356870"/>
                  </a:cubicBezTo>
                  <a:cubicBezTo>
                    <a:pt x="90170" y="335280"/>
                    <a:pt x="73660" y="300990"/>
                    <a:pt x="69850" y="271780"/>
                  </a:cubicBezTo>
                  <a:cubicBezTo>
                    <a:pt x="66040" y="242570"/>
                    <a:pt x="71120" y="208280"/>
                    <a:pt x="81280" y="180340"/>
                  </a:cubicBezTo>
                  <a:cubicBezTo>
                    <a:pt x="91440" y="152400"/>
                    <a:pt x="110490" y="124460"/>
                    <a:pt x="133350" y="104140"/>
                  </a:cubicBezTo>
                  <a:cubicBezTo>
                    <a:pt x="154940" y="85090"/>
                    <a:pt x="190500" y="69850"/>
                    <a:pt x="214630" y="62230"/>
                  </a:cubicBezTo>
                  <a:cubicBezTo>
                    <a:pt x="231140" y="57150"/>
                    <a:pt x="237490" y="57150"/>
                    <a:pt x="260350" y="55880"/>
                  </a:cubicBezTo>
                  <a:cubicBezTo>
                    <a:pt x="322580" y="52070"/>
                    <a:pt x="518160" y="49530"/>
                    <a:pt x="617220" y="57150"/>
                  </a:cubicBezTo>
                  <a:cubicBezTo>
                    <a:pt x="687070" y="62230"/>
                    <a:pt x="740410" y="58420"/>
                    <a:pt x="796290" y="83820"/>
                  </a:cubicBezTo>
                  <a:cubicBezTo>
                    <a:pt x="859790" y="113030"/>
                    <a:pt x="910590" y="199390"/>
                    <a:pt x="974090" y="233680"/>
                  </a:cubicBezTo>
                  <a:cubicBezTo>
                    <a:pt x="1029970" y="264160"/>
                    <a:pt x="1089660" y="289560"/>
                    <a:pt x="1151890" y="288290"/>
                  </a:cubicBezTo>
                  <a:cubicBezTo>
                    <a:pt x="1223010" y="287020"/>
                    <a:pt x="1271270" y="226060"/>
                    <a:pt x="1375410" y="208280"/>
                  </a:cubicBezTo>
                  <a:cubicBezTo>
                    <a:pt x="1595120" y="170180"/>
                    <a:pt x="2169160" y="201930"/>
                    <a:pt x="2434590" y="212090"/>
                  </a:cubicBezTo>
                  <a:cubicBezTo>
                    <a:pt x="2594610" y="218440"/>
                    <a:pt x="2716530" y="209550"/>
                    <a:pt x="2818130" y="238760"/>
                  </a:cubicBezTo>
                  <a:cubicBezTo>
                    <a:pt x="2893060" y="260350"/>
                    <a:pt x="2950210" y="293370"/>
                    <a:pt x="2999740" y="337820"/>
                  </a:cubicBezTo>
                  <a:cubicBezTo>
                    <a:pt x="3049270" y="382270"/>
                    <a:pt x="3102610" y="457200"/>
                    <a:pt x="3115310" y="506730"/>
                  </a:cubicBezTo>
                  <a:cubicBezTo>
                    <a:pt x="3124200" y="539750"/>
                    <a:pt x="3112770" y="572770"/>
                    <a:pt x="3106420" y="596900"/>
                  </a:cubicBezTo>
                  <a:cubicBezTo>
                    <a:pt x="3101340" y="613410"/>
                    <a:pt x="3096260" y="624840"/>
                    <a:pt x="3086100" y="638810"/>
                  </a:cubicBezTo>
                  <a:cubicBezTo>
                    <a:pt x="3070860" y="659130"/>
                    <a:pt x="3044190" y="687070"/>
                    <a:pt x="3018790" y="701040"/>
                  </a:cubicBezTo>
                  <a:cubicBezTo>
                    <a:pt x="2993390" y="715010"/>
                    <a:pt x="2960370" y="723900"/>
                    <a:pt x="2931160" y="725170"/>
                  </a:cubicBezTo>
                  <a:cubicBezTo>
                    <a:pt x="2901950" y="726440"/>
                    <a:pt x="2868930" y="717550"/>
                    <a:pt x="2842260" y="704850"/>
                  </a:cubicBezTo>
                  <a:cubicBezTo>
                    <a:pt x="2815590" y="692150"/>
                    <a:pt x="2790190" y="670560"/>
                    <a:pt x="2772410" y="646430"/>
                  </a:cubicBezTo>
                  <a:cubicBezTo>
                    <a:pt x="2754630" y="622300"/>
                    <a:pt x="2731770" y="567690"/>
                    <a:pt x="2738120" y="562610"/>
                  </a:cubicBezTo>
                  <a:cubicBezTo>
                    <a:pt x="2743200" y="557530"/>
                    <a:pt x="2788920" y="596900"/>
                    <a:pt x="2790190" y="594360"/>
                  </a:cubicBezTo>
                  <a:cubicBezTo>
                    <a:pt x="2792730" y="590550"/>
                    <a:pt x="2705100" y="527050"/>
                    <a:pt x="2672080" y="480060"/>
                  </a:cubicBezTo>
                  <a:cubicBezTo>
                    <a:pt x="2635250" y="427990"/>
                    <a:pt x="2590800" y="344170"/>
                    <a:pt x="2585720" y="292100"/>
                  </a:cubicBezTo>
                  <a:cubicBezTo>
                    <a:pt x="2581910" y="257810"/>
                    <a:pt x="2597150" y="227330"/>
                    <a:pt x="2607310" y="204470"/>
                  </a:cubicBezTo>
                  <a:cubicBezTo>
                    <a:pt x="2614930" y="187960"/>
                    <a:pt x="2621280" y="179070"/>
                    <a:pt x="2633980" y="166370"/>
                  </a:cubicBezTo>
                  <a:cubicBezTo>
                    <a:pt x="2651760" y="148590"/>
                    <a:pt x="2680970" y="125730"/>
                    <a:pt x="2707640" y="115570"/>
                  </a:cubicBezTo>
                  <a:cubicBezTo>
                    <a:pt x="2735580" y="105410"/>
                    <a:pt x="2768600" y="100330"/>
                    <a:pt x="2797810" y="104140"/>
                  </a:cubicBezTo>
                  <a:cubicBezTo>
                    <a:pt x="2827020" y="107950"/>
                    <a:pt x="2858770" y="119380"/>
                    <a:pt x="2882900" y="135890"/>
                  </a:cubicBezTo>
                  <a:cubicBezTo>
                    <a:pt x="2907030" y="152400"/>
                    <a:pt x="2928620" y="177800"/>
                    <a:pt x="2942590" y="204470"/>
                  </a:cubicBezTo>
                  <a:cubicBezTo>
                    <a:pt x="2956560" y="229870"/>
                    <a:pt x="2961640" y="257810"/>
                    <a:pt x="2965450" y="292100"/>
                  </a:cubicBezTo>
                  <a:cubicBezTo>
                    <a:pt x="2970530" y="337820"/>
                    <a:pt x="2954020" y="403860"/>
                    <a:pt x="2961640" y="457200"/>
                  </a:cubicBezTo>
                  <a:cubicBezTo>
                    <a:pt x="2969260" y="509270"/>
                    <a:pt x="3003550" y="556260"/>
                    <a:pt x="3011170" y="609600"/>
                  </a:cubicBezTo>
                  <a:cubicBezTo>
                    <a:pt x="3018790" y="665480"/>
                    <a:pt x="3028950" y="731520"/>
                    <a:pt x="3007360" y="784860"/>
                  </a:cubicBezTo>
                  <a:cubicBezTo>
                    <a:pt x="2984500" y="842010"/>
                    <a:pt x="2922270" y="908050"/>
                    <a:pt x="2868930" y="937260"/>
                  </a:cubicBezTo>
                  <a:cubicBezTo>
                    <a:pt x="2820670" y="962660"/>
                    <a:pt x="2763520" y="966470"/>
                    <a:pt x="2707640" y="963930"/>
                  </a:cubicBezTo>
                  <a:cubicBezTo>
                    <a:pt x="2644140" y="961390"/>
                    <a:pt x="2574290" y="925830"/>
                    <a:pt x="2509520" y="913130"/>
                  </a:cubicBezTo>
                  <a:cubicBezTo>
                    <a:pt x="2447290" y="901700"/>
                    <a:pt x="2401570" y="895350"/>
                    <a:pt x="2324100" y="890270"/>
                  </a:cubicBezTo>
                  <a:cubicBezTo>
                    <a:pt x="2193290" y="881380"/>
                    <a:pt x="1922780" y="892810"/>
                    <a:pt x="1793240" y="887730"/>
                  </a:cubicBezTo>
                  <a:cubicBezTo>
                    <a:pt x="1718310" y="885190"/>
                    <a:pt x="1673860" y="882650"/>
                    <a:pt x="1615440" y="873760"/>
                  </a:cubicBezTo>
                  <a:cubicBezTo>
                    <a:pt x="1555750" y="864870"/>
                    <a:pt x="1508760" y="842010"/>
                    <a:pt x="1438910" y="833120"/>
                  </a:cubicBezTo>
                  <a:cubicBezTo>
                    <a:pt x="1338580" y="820420"/>
                    <a:pt x="1188720" y="834390"/>
                    <a:pt x="1065530" y="828040"/>
                  </a:cubicBezTo>
                  <a:cubicBezTo>
                    <a:pt x="944880" y="821690"/>
                    <a:pt x="840740" y="796290"/>
                    <a:pt x="708660" y="795020"/>
                  </a:cubicBezTo>
                  <a:cubicBezTo>
                    <a:pt x="542290" y="793750"/>
                    <a:pt x="243840" y="853440"/>
                    <a:pt x="144780" y="839470"/>
                  </a:cubicBezTo>
                  <a:cubicBezTo>
                    <a:pt x="107950" y="834390"/>
                    <a:pt x="88900" y="822960"/>
                    <a:pt x="71120" y="811530"/>
                  </a:cubicBezTo>
                  <a:cubicBezTo>
                    <a:pt x="58420" y="803910"/>
                    <a:pt x="52070" y="795020"/>
                    <a:pt x="43180" y="784860"/>
                  </a:cubicBezTo>
                  <a:cubicBezTo>
                    <a:pt x="34290" y="774700"/>
                    <a:pt x="26670" y="767080"/>
                    <a:pt x="20320" y="753110"/>
                  </a:cubicBezTo>
                  <a:cubicBezTo>
                    <a:pt x="11430" y="734060"/>
                    <a:pt x="0" y="703580"/>
                    <a:pt x="2540" y="676910"/>
                  </a:cubicBezTo>
                  <a:cubicBezTo>
                    <a:pt x="5080" y="643890"/>
                    <a:pt x="24130" y="595630"/>
                    <a:pt x="44450" y="570230"/>
                  </a:cubicBezTo>
                  <a:cubicBezTo>
                    <a:pt x="60960" y="548640"/>
                    <a:pt x="90170" y="534670"/>
                    <a:pt x="109220" y="525780"/>
                  </a:cubicBezTo>
                  <a:cubicBezTo>
                    <a:pt x="123190" y="519430"/>
                    <a:pt x="147320" y="516890"/>
                    <a:pt x="147320" y="516890"/>
                  </a:cubicBezTo>
                </a:path>
              </a:pathLst>
            </a:custGeom>
            <a:solidFill>
              <a:srgbClr val="000000"/>
            </a:solidFill>
            <a:ln cap="sq">
              <a:noFill/>
              <a:prstDash val="solid"/>
              <a:miter/>
            </a:ln>
          </p:spPr>
        </p:sp>
      </p:grpSp>
      <p:sp>
        <p:nvSpPr>
          <p:cNvPr name="Freeform 9" id="9"/>
          <p:cNvSpPr/>
          <p:nvPr/>
        </p:nvSpPr>
        <p:spPr>
          <a:xfrm flipH="false" flipV="false" rot="0">
            <a:off x="1249509" y="3625990"/>
            <a:ext cx="15788982" cy="3396971"/>
          </a:xfrm>
          <a:custGeom>
            <a:avLst/>
            <a:gdLst/>
            <a:ahLst/>
            <a:cxnLst/>
            <a:rect r="r" b="b" t="t" l="l"/>
            <a:pathLst>
              <a:path h="3396971" w="15788982">
                <a:moveTo>
                  <a:pt x="0" y="0"/>
                </a:moveTo>
                <a:lnTo>
                  <a:pt x="15788982" y="0"/>
                </a:lnTo>
                <a:lnTo>
                  <a:pt x="15788982" y="3396970"/>
                </a:lnTo>
                <a:lnTo>
                  <a:pt x="0" y="3396970"/>
                </a:lnTo>
                <a:lnTo>
                  <a:pt x="0" y="0"/>
                </a:lnTo>
                <a:close/>
              </a:path>
            </a:pathLst>
          </a:custGeom>
          <a:blipFill>
            <a:blip r:embed="rId3"/>
            <a:stretch>
              <a:fillRect l="0" t="0" r="0" b="0"/>
            </a:stretch>
          </a:blipFill>
        </p:spPr>
      </p:sp>
      <p:sp>
        <p:nvSpPr>
          <p:cNvPr name="TextBox 10" id="10"/>
          <p:cNvSpPr txBox="true"/>
          <p:nvPr/>
        </p:nvSpPr>
        <p:spPr>
          <a:xfrm rot="0">
            <a:off x="6358979" y="252545"/>
            <a:ext cx="5570041" cy="2094385"/>
          </a:xfrm>
          <a:prstGeom prst="rect">
            <a:avLst/>
          </a:prstGeom>
        </p:spPr>
        <p:txBody>
          <a:bodyPr anchor="t" rtlCol="false" tIns="0" lIns="0" bIns="0" rIns="0">
            <a:spAutoFit/>
          </a:bodyPr>
          <a:lstStyle/>
          <a:p>
            <a:pPr algn="ctr" marL="0" indent="0" lvl="0">
              <a:lnSpc>
                <a:spcPts val="8461"/>
              </a:lnSpc>
              <a:spcBef>
                <a:spcPct val="0"/>
              </a:spcBef>
            </a:pPr>
            <a:r>
              <a:rPr lang="en-US" sz="6043" strike="noStrike" u="sng">
                <a:solidFill>
                  <a:srgbClr val="048AFF"/>
                </a:solidFill>
                <a:latin typeface="Canva Sans Bold"/>
              </a:rPr>
              <a:t>Work Progress </a:t>
            </a:r>
          </a:p>
          <a:p>
            <a:pPr algn="ctr" marL="0" indent="0" lvl="0">
              <a:lnSpc>
                <a:spcPts val="8461"/>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099995" y="1921978"/>
            <a:ext cx="2552021" cy="2363810"/>
          </a:xfrm>
          <a:custGeom>
            <a:avLst/>
            <a:gdLst/>
            <a:ahLst/>
            <a:cxnLst/>
            <a:rect r="r" b="b" t="t" l="l"/>
            <a:pathLst>
              <a:path h="2363810" w="2552021">
                <a:moveTo>
                  <a:pt x="0" y="0"/>
                </a:moveTo>
                <a:lnTo>
                  <a:pt x="2552021" y="0"/>
                </a:lnTo>
                <a:lnTo>
                  <a:pt x="2552021" y="2363810"/>
                </a:lnTo>
                <a:lnTo>
                  <a:pt x="0" y="23638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406947" y="1921978"/>
            <a:ext cx="3006581" cy="2439088"/>
          </a:xfrm>
          <a:custGeom>
            <a:avLst/>
            <a:gdLst/>
            <a:ahLst/>
            <a:cxnLst/>
            <a:rect r="r" b="b" t="t" l="l"/>
            <a:pathLst>
              <a:path h="2439088" w="3006581">
                <a:moveTo>
                  <a:pt x="0" y="0"/>
                </a:moveTo>
                <a:lnTo>
                  <a:pt x="3006581" y="0"/>
                </a:lnTo>
                <a:lnTo>
                  <a:pt x="3006581" y="2439088"/>
                </a:lnTo>
                <a:lnTo>
                  <a:pt x="0" y="24390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00351" y="4011356"/>
            <a:ext cx="8275119" cy="5685380"/>
          </a:xfrm>
          <a:custGeom>
            <a:avLst/>
            <a:gdLst/>
            <a:ahLst/>
            <a:cxnLst/>
            <a:rect r="r" b="b" t="t" l="l"/>
            <a:pathLst>
              <a:path h="5685380" w="8275119">
                <a:moveTo>
                  <a:pt x="0" y="0"/>
                </a:moveTo>
                <a:lnTo>
                  <a:pt x="8275119" y="0"/>
                </a:lnTo>
                <a:lnTo>
                  <a:pt x="8275119" y="5685381"/>
                </a:lnTo>
                <a:lnTo>
                  <a:pt x="0" y="5685381"/>
                </a:lnTo>
                <a:lnTo>
                  <a:pt x="0" y="0"/>
                </a:lnTo>
                <a:close/>
              </a:path>
            </a:pathLst>
          </a:custGeom>
          <a:blipFill>
            <a:blip r:embed="rId7"/>
            <a:stretch>
              <a:fillRect l="0" t="0" r="0" b="0"/>
            </a:stretch>
          </a:blipFill>
        </p:spPr>
      </p:sp>
      <p:sp>
        <p:nvSpPr>
          <p:cNvPr name="Freeform 6" id="6"/>
          <p:cNvSpPr/>
          <p:nvPr/>
        </p:nvSpPr>
        <p:spPr>
          <a:xfrm flipH="false" flipV="false" rot="0">
            <a:off x="10523514" y="5143500"/>
            <a:ext cx="5271038" cy="5480267"/>
          </a:xfrm>
          <a:custGeom>
            <a:avLst/>
            <a:gdLst/>
            <a:ahLst/>
            <a:cxnLst/>
            <a:rect r="r" b="b" t="t" l="l"/>
            <a:pathLst>
              <a:path h="5480267" w="5271038">
                <a:moveTo>
                  <a:pt x="0" y="0"/>
                </a:moveTo>
                <a:lnTo>
                  <a:pt x="5271038" y="0"/>
                </a:lnTo>
                <a:lnTo>
                  <a:pt x="5271038" y="5480267"/>
                </a:lnTo>
                <a:lnTo>
                  <a:pt x="0" y="5480267"/>
                </a:lnTo>
                <a:lnTo>
                  <a:pt x="0" y="0"/>
                </a:lnTo>
                <a:close/>
              </a:path>
            </a:pathLst>
          </a:custGeom>
          <a:blipFill>
            <a:blip r:embed="rId8"/>
            <a:stretch>
              <a:fillRect l="-52734" t="-16765" r="-63551" b="0"/>
            </a:stretch>
          </a:blipFill>
        </p:spPr>
      </p:sp>
      <p:sp>
        <p:nvSpPr>
          <p:cNvPr name="TextBox 7" id="7"/>
          <p:cNvSpPr txBox="true"/>
          <p:nvPr/>
        </p:nvSpPr>
        <p:spPr>
          <a:xfrm rot="0">
            <a:off x="6360021" y="233495"/>
            <a:ext cx="5567958" cy="2094385"/>
          </a:xfrm>
          <a:prstGeom prst="rect">
            <a:avLst/>
          </a:prstGeom>
        </p:spPr>
        <p:txBody>
          <a:bodyPr anchor="t" rtlCol="false" tIns="0" lIns="0" bIns="0" rIns="0">
            <a:spAutoFit/>
          </a:bodyPr>
          <a:lstStyle/>
          <a:p>
            <a:pPr algn="ctr" marL="0" indent="0" lvl="0">
              <a:lnSpc>
                <a:spcPts val="8461"/>
              </a:lnSpc>
              <a:spcBef>
                <a:spcPct val="0"/>
              </a:spcBef>
            </a:pPr>
            <a:r>
              <a:rPr lang="en-US" sz="6043" u="sng">
                <a:solidFill>
                  <a:srgbClr val="FFFFFF"/>
                </a:solidFill>
                <a:latin typeface="Canva Sans Bold"/>
              </a:rPr>
              <a:t>Libraries Used </a:t>
            </a:r>
          </a:p>
          <a:p>
            <a:pPr algn="ctr" marL="0" indent="0" lvl="0">
              <a:lnSpc>
                <a:spcPts val="8461"/>
              </a:lnSpc>
              <a:spcBef>
                <a:spcPct val="0"/>
              </a:spcBef>
            </a:pPr>
          </a:p>
        </p:txBody>
      </p:sp>
      <p:grpSp>
        <p:nvGrpSpPr>
          <p:cNvPr name="Group 8" id="8"/>
          <p:cNvGrpSpPr/>
          <p:nvPr/>
        </p:nvGrpSpPr>
        <p:grpSpPr>
          <a:xfrm rot="0">
            <a:off x="14376082" y="9048750"/>
            <a:ext cx="1389698" cy="497205"/>
            <a:chOff x="0" y="0"/>
            <a:chExt cx="1852930" cy="662940"/>
          </a:xfrm>
        </p:grpSpPr>
        <p:sp>
          <p:nvSpPr>
            <p:cNvPr name="Freeform 9" id="9"/>
            <p:cNvSpPr/>
            <p:nvPr/>
          </p:nvSpPr>
          <p:spPr>
            <a:xfrm flipH="false" flipV="false" rot="0">
              <a:off x="46990" y="24130"/>
              <a:ext cx="1770380" cy="613410"/>
            </a:xfrm>
            <a:custGeom>
              <a:avLst/>
              <a:gdLst/>
              <a:ahLst/>
              <a:cxnLst/>
              <a:rect r="r" b="b" t="t" l="l"/>
              <a:pathLst>
                <a:path h="613410" w="1770380">
                  <a:moveTo>
                    <a:pt x="1755140" y="486410"/>
                  </a:moveTo>
                  <a:cubicBezTo>
                    <a:pt x="1535430" y="514350"/>
                    <a:pt x="1473200" y="558800"/>
                    <a:pt x="1357630" y="576580"/>
                  </a:cubicBezTo>
                  <a:cubicBezTo>
                    <a:pt x="1118870" y="613410"/>
                    <a:pt x="407670" y="608330"/>
                    <a:pt x="231140" y="588010"/>
                  </a:cubicBezTo>
                  <a:cubicBezTo>
                    <a:pt x="176530" y="581660"/>
                    <a:pt x="156210" y="579120"/>
                    <a:pt x="124460" y="562610"/>
                  </a:cubicBezTo>
                  <a:cubicBezTo>
                    <a:pt x="92710" y="546100"/>
                    <a:pt x="59690" y="514350"/>
                    <a:pt x="41910" y="490220"/>
                  </a:cubicBezTo>
                  <a:cubicBezTo>
                    <a:pt x="29210" y="473710"/>
                    <a:pt x="22860" y="461010"/>
                    <a:pt x="16510" y="440690"/>
                  </a:cubicBezTo>
                  <a:cubicBezTo>
                    <a:pt x="7620" y="412750"/>
                    <a:pt x="0" y="368300"/>
                    <a:pt x="3810" y="332740"/>
                  </a:cubicBezTo>
                  <a:cubicBezTo>
                    <a:pt x="7620" y="297180"/>
                    <a:pt x="21590" y="259080"/>
                    <a:pt x="41910" y="229870"/>
                  </a:cubicBezTo>
                  <a:cubicBezTo>
                    <a:pt x="62230" y="200660"/>
                    <a:pt x="92710" y="173990"/>
                    <a:pt x="124460" y="157480"/>
                  </a:cubicBezTo>
                  <a:cubicBezTo>
                    <a:pt x="156210" y="140970"/>
                    <a:pt x="186690" y="138430"/>
                    <a:pt x="231140" y="130810"/>
                  </a:cubicBezTo>
                  <a:cubicBezTo>
                    <a:pt x="299720" y="119380"/>
                    <a:pt x="444500" y="60960"/>
                    <a:pt x="497840" y="106680"/>
                  </a:cubicBezTo>
                  <a:cubicBezTo>
                    <a:pt x="566420" y="166370"/>
                    <a:pt x="544830" y="546100"/>
                    <a:pt x="519430" y="562610"/>
                  </a:cubicBezTo>
                  <a:cubicBezTo>
                    <a:pt x="513080" y="566420"/>
                    <a:pt x="508000" y="553720"/>
                    <a:pt x="495300" y="551180"/>
                  </a:cubicBezTo>
                  <a:cubicBezTo>
                    <a:pt x="454660" y="544830"/>
                    <a:pt x="299720" y="591820"/>
                    <a:pt x="231140" y="588010"/>
                  </a:cubicBezTo>
                  <a:cubicBezTo>
                    <a:pt x="187960" y="585470"/>
                    <a:pt x="151130" y="575310"/>
                    <a:pt x="124460" y="562610"/>
                  </a:cubicBezTo>
                  <a:cubicBezTo>
                    <a:pt x="105410" y="553720"/>
                    <a:pt x="93980" y="546100"/>
                    <a:pt x="78740" y="530860"/>
                  </a:cubicBezTo>
                  <a:cubicBezTo>
                    <a:pt x="57150" y="509270"/>
                    <a:pt x="29210" y="473710"/>
                    <a:pt x="16510" y="440690"/>
                  </a:cubicBezTo>
                  <a:cubicBezTo>
                    <a:pt x="3810" y="407670"/>
                    <a:pt x="0" y="368300"/>
                    <a:pt x="3810" y="332740"/>
                  </a:cubicBezTo>
                  <a:cubicBezTo>
                    <a:pt x="7620" y="297180"/>
                    <a:pt x="21590" y="259080"/>
                    <a:pt x="41910" y="229870"/>
                  </a:cubicBezTo>
                  <a:cubicBezTo>
                    <a:pt x="62230" y="200660"/>
                    <a:pt x="92710" y="173990"/>
                    <a:pt x="124460" y="157480"/>
                  </a:cubicBezTo>
                  <a:cubicBezTo>
                    <a:pt x="156210" y="140970"/>
                    <a:pt x="177800" y="137160"/>
                    <a:pt x="231140" y="130810"/>
                  </a:cubicBezTo>
                  <a:cubicBezTo>
                    <a:pt x="378460" y="113030"/>
                    <a:pt x="883920" y="140970"/>
                    <a:pt x="1079500" y="130810"/>
                  </a:cubicBezTo>
                  <a:cubicBezTo>
                    <a:pt x="1183640" y="125730"/>
                    <a:pt x="1239520" y="119380"/>
                    <a:pt x="1319530" y="105410"/>
                  </a:cubicBezTo>
                  <a:cubicBezTo>
                    <a:pt x="1400810" y="91440"/>
                    <a:pt x="1492250" y="58420"/>
                    <a:pt x="1563370" y="45720"/>
                  </a:cubicBezTo>
                  <a:cubicBezTo>
                    <a:pt x="1617980" y="35560"/>
                    <a:pt x="1675130" y="0"/>
                    <a:pt x="1709420" y="26670"/>
                  </a:cubicBezTo>
                  <a:cubicBezTo>
                    <a:pt x="1770380" y="74930"/>
                    <a:pt x="1755140" y="486410"/>
                    <a:pt x="1755140" y="486410"/>
                  </a:cubicBezTo>
                </a:path>
              </a:pathLst>
            </a:custGeom>
            <a:solidFill>
              <a:srgbClr val="000000">
                <a:alpha val="49804"/>
              </a:srgbClr>
            </a:solidFill>
            <a:ln cap="sq">
              <a:noFill/>
              <a:prstDash val="solid"/>
              <a:miter/>
            </a:ln>
          </p:spPr>
        </p:sp>
      </p:grpSp>
      <p:grpSp>
        <p:nvGrpSpPr>
          <p:cNvPr name="Group 10" id="10"/>
          <p:cNvGrpSpPr/>
          <p:nvPr/>
        </p:nvGrpSpPr>
        <p:grpSpPr>
          <a:xfrm rot="0">
            <a:off x="13583602" y="8834438"/>
            <a:ext cx="1696402" cy="276225"/>
            <a:chOff x="0" y="0"/>
            <a:chExt cx="2261870" cy="368300"/>
          </a:xfrm>
        </p:grpSpPr>
        <p:sp>
          <p:nvSpPr>
            <p:cNvPr name="Freeform 11" id="11"/>
            <p:cNvSpPr/>
            <p:nvPr/>
          </p:nvSpPr>
          <p:spPr>
            <a:xfrm flipH="false" flipV="false" rot="0">
              <a:off x="45720" y="40640"/>
              <a:ext cx="2169160" cy="276860"/>
            </a:xfrm>
            <a:custGeom>
              <a:avLst/>
              <a:gdLst/>
              <a:ahLst/>
              <a:cxnLst/>
              <a:rect r="r" b="b" t="t" l="l"/>
              <a:pathLst>
                <a:path h="276860" w="2169160">
                  <a:moveTo>
                    <a:pt x="43180" y="128270"/>
                  </a:moveTo>
                  <a:cubicBezTo>
                    <a:pt x="137160" y="87630"/>
                    <a:pt x="186690" y="77470"/>
                    <a:pt x="234950" y="72390"/>
                  </a:cubicBezTo>
                  <a:cubicBezTo>
                    <a:pt x="293370" y="66040"/>
                    <a:pt x="359410" y="73660"/>
                    <a:pt x="430530" y="67310"/>
                  </a:cubicBezTo>
                  <a:cubicBezTo>
                    <a:pt x="519430" y="59690"/>
                    <a:pt x="601980" y="30480"/>
                    <a:pt x="725170" y="20320"/>
                  </a:cubicBezTo>
                  <a:cubicBezTo>
                    <a:pt x="930910" y="2540"/>
                    <a:pt x="1375410" y="0"/>
                    <a:pt x="1555750" y="10160"/>
                  </a:cubicBezTo>
                  <a:cubicBezTo>
                    <a:pt x="1643380" y="15240"/>
                    <a:pt x="1678940" y="30480"/>
                    <a:pt x="1748790" y="34290"/>
                  </a:cubicBezTo>
                  <a:cubicBezTo>
                    <a:pt x="1830070" y="39370"/>
                    <a:pt x="1939290" y="20320"/>
                    <a:pt x="2011680" y="34290"/>
                  </a:cubicBezTo>
                  <a:cubicBezTo>
                    <a:pt x="2065020" y="44450"/>
                    <a:pt x="2124710" y="64770"/>
                    <a:pt x="2147570" y="90170"/>
                  </a:cubicBezTo>
                  <a:cubicBezTo>
                    <a:pt x="2161540" y="105410"/>
                    <a:pt x="2166620" y="125730"/>
                    <a:pt x="2165350" y="144780"/>
                  </a:cubicBezTo>
                  <a:cubicBezTo>
                    <a:pt x="2162810" y="167640"/>
                    <a:pt x="2143760" y="203200"/>
                    <a:pt x="2125980" y="217170"/>
                  </a:cubicBezTo>
                  <a:cubicBezTo>
                    <a:pt x="2110740" y="228600"/>
                    <a:pt x="2089150" y="232410"/>
                    <a:pt x="2071370" y="231140"/>
                  </a:cubicBezTo>
                  <a:cubicBezTo>
                    <a:pt x="2053590" y="229870"/>
                    <a:pt x="2033270" y="220980"/>
                    <a:pt x="2019300" y="209550"/>
                  </a:cubicBezTo>
                  <a:cubicBezTo>
                    <a:pt x="2006600" y="198120"/>
                    <a:pt x="1995170" y="179070"/>
                    <a:pt x="1991360" y="161290"/>
                  </a:cubicBezTo>
                  <a:cubicBezTo>
                    <a:pt x="1987550" y="143510"/>
                    <a:pt x="1988820" y="121920"/>
                    <a:pt x="1997710" y="105410"/>
                  </a:cubicBezTo>
                  <a:cubicBezTo>
                    <a:pt x="2009140" y="85090"/>
                    <a:pt x="2040890" y="60960"/>
                    <a:pt x="2063750" y="55880"/>
                  </a:cubicBezTo>
                  <a:cubicBezTo>
                    <a:pt x="2082800" y="52070"/>
                    <a:pt x="2103120" y="55880"/>
                    <a:pt x="2119630" y="66040"/>
                  </a:cubicBezTo>
                  <a:cubicBezTo>
                    <a:pt x="2138680" y="78740"/>
                    <a:pt x="2161540" y="111760"/>
                    <a:pt x="2165350" y="134620"/>
                  </a:cubicBezTo>
                  <a:cubicBezTo>
                    <a:pt x="2169160" y="153670"/>
                    <a:pt x="2164080" y="173990"/>
                    <a:pt x="2152650" y="189230"/>
                  </a:cubicBezTo>
                  <a:cubicBezTo>
                    <a:pt x="2138680" y="208280"/>
                    <a:pt x="2104390" y="229870"/>
                    <a:pt x="2080260" y="231140"/>
                  </a:cubicBezTo>
                  <a:cubicBezTo>
                    <a:pt x="2056130" y="232410"/>
                    <a:pt x="2006600" y="195580"/>
                    <a:pt x="2006600" y="195580"/>
                  </a:cubicBezTo>
                  <a:cubicBezTo>
                    <a:pt x="2006600" y="195580"/>
                    <a:pt x="2038350" y="207010"/>
                    <a:pt x="2037080" y="210820"/>
                  </a:cubicBezTo>
                  <a:cubicBezTo>
                    <a:pt x="2034540" y="220980"/>
                    <a:pt x="1845310" y="210820"/>
                    <a:pt x="1778000" y="209550"/>
                  </a:cubicBezTo>
                  <a:cubicBezTo>
                    <a:pt x="1736090" y="209550"/>
                    <a:pt x="1706880" y="210820"/>
                    <a:pt x="1673860" y="207010"/>
                  </a:cubicBezTo>
                  <a:cubicBezTo>
                    <a:pt x="1642110" y="203200"/>
                    <a:pt x="1626870" y="189230"/>
                    <a:pt x="1579880" y="184150"/>
                  </a:cubicBezTo>
                  <a:cubicBezTo>
                    <a:pt x="1445260" y="167640"/>
                    <a:pt x="923290" y="167640"/>
                    <a:pt x="789940" y="182880"/>
                  </a:cubicBezTo>
                  <a:cubicBezTo>
                    <a:pt x="744220" y="187960"/>
                    <a:pt x="734060" y="200660"/>
                    <a:pt x="698500" y="204470"/>
                  </a:cubicBezTo>
                  <a:cubicBezTo>
                    <a:pt x="648970" y="210820"/>
                    <a:pt x="563880" y="200660"/>
                    <a:pt x="516890" y="207010"/>
                  </a:cubicBezTo>
                  <a:cubicBezTo>
                    <a:pt x="485140" y="210820"/>
                    <a:pt x="473710" y="222250"/>
                    <a:pt x="439420" y="227330"/>
                  </a:cubicBezTo>
                  <a:cubicBezTo>
                    <a:pt x="377190" y="236220"/>
                    <a:pt x="237490" y="226060"/>
                    <a:pt x="171450" y="240030"/>
                  </a:cubicBezTo>
                  <a:cubicBezTo>
                    <a:pt x="130810" y="248920"/>
                    <a:pt x="104140" y="276860"/>
                    <a:pt x="77470" y="276860"/>
                  </a:cubicBezTo>
                  <a:cubicBezTo>
                    <a:pt x="57150" y="276860"/>
                    <a:pt x="38100" y="266700"/>
                    <a:pt x="25400" y="256540"/>
                  </a:cubicBezTo>
                  <a:cubicBezTo>
                    <a:pt x="15240" y="247650"/>
                    <a:pt x="8890" y="237490"/>
                    <a:pt x="5080" y="224790"/>
                  </a:cubicBezTo>
                  <a:cubicBezTo>
                    <a:pt x="1270" y="209550"/>
                    <a:pt x="0" y="185420"/>
                    <a:pt x="6350" y="168910"/>
                  </a:cubicBezTo>
                  <a:cubicBezTo>
                    <a:pt x="12700" y="152400"/>
                    <a:pt x="43180" y="128270"/>
                    <a:pt x="43180" y="128270"/>
                  </a:cubicBezTo>
                </a:path>
              </a:pathLst>
            </a:custGeom>
            <a:solidFill>
              <a:srgbClr val="000000"/>
            </a:solidFill>
            <a:ln cap="sq">
              <a:noFill/>
              <a:prstDash val="solid"/>
              <a:miter/>
            </a:ln>
          </p:spPr>
        </p:sp>
      </p:grpSp>
      <p:grpSp>
        <p:nvGrpSpPr>
          <p:cNvPr name="Group 12" id="12"/>
          <p:cNvGrpSpPr/>
          <p:nvPr/>
        </p:nvGrpSpPr>
        <p:grpSpPr>
          <a:xfrm rot="0">
            <a:off x="13421677" y="8699182"/>
            <a:ext cx="2410778" cy="794385"/>
            <a:chOff x="0" y="0"/>
            <a:chExt cx="3214370" cy="1059180"/>
          </a:xfrm>
        </p:grpSpPr>
        <p:sp>
          <p:nvSpPr>
            <p:cNvPr name="Freeform 13" id="13"/>
            <p:cNvSpPr/>
            <p:nvPr/>
          </p:nvSpPr>
          <p:spPr>
            <a:xfrm flipH="false" flipV="false" rot="0">
              <a:off x="48260" y="44450"/>
              <a:ext cx="3124200" cy="966470"/>
            </a:xfrm>
            <a:custGeom>
              <a:avLst/>
              <a:gdLst/>
              <a:ahLst/>
              <a:cxnLst/>
              <a:rect r="r" b="b" t="t" l="l"/>
              <a:pathLst>
                <a:path h="966470" w="3124200">
                  <a:moveTo>
                    <a:pt x="147320" y="516890"/>
                  </a:moveTo>
                  <a:cubicBezTo>
                    <a:pt x="675640" y="476250"/>
                    <a:pt x="720090" y="461010"/>
                    <a:pt x="778510" y="455930"/>
                  </a:cubicBezTo>
                  <a:cubicBezTo>
                    <a:pt x="838200" y="450850"/>
                    <a:pt x="896620" y="443230"/>
                    <a:pt x="957580" y="453390"/>
                  </a:cubicBezTo>
                  <a:cubicBezTo>
                    <a:pt x="1026160" y="464820"/>
                    <a:pt x="1103630" y="524510"/>
                    <a:pt x="1169670" y="525780"/>
                  </a:cubicBezTo>
                  <a:cubicBezTo>
                    <a:pt x="1228090" y="527050"/>
                    <a:pt x="1276350" y="483870"/>
                    <a:pt x="1333500" y="474980"/>
                  </a:cubicBezTo>
                  <a:cubicBezTo>
                    <a:pt x="1391920" y="466090"/>
                    <a:pt x="1452880" y="463550"/>
                    <a:pt x="1515110" y="473710"/>
                  </a:cubicBezTo>
                  <a:cubicBezTo>
                    <a:pt x="1584960" y="485140"/>
                    <a:pt x="1663700" y="543560"/>
                    <a:pt x="1731010" y="548640"/>
                  </a:cubicBezTo>
                  <a:cubicBezTo>
                    <a:pt x="1788160" y="553720"/>
                    <a:pt x="1823720" y="527050"/>
                    <a:pt x="1894840" y="520700"/>
                  </a:cubicBezTo>
                  <a:cubicBezTo>
                    <a:pt x="2020570" y="509270"/>
                    <a:pt x="2299970" y="496570"/>
                    <a:pt x="2426970" y="516890"/>
                  </a:cubicBezTo>
                  <a:cubicBezTo>
                    <a:pt x="2501900" y="528320"/>
                    <a:pt x="2542540" y="561340"/>
                    <a:pt x="2599690" y="574040"/>
                  </a:cubicBezTo>
                  <a:cubicBezTo>
                    <a:pt x="2653030" y="585470"/>
                    <a:pt x="2750820" y="570230"/>
                    <a:pt x="2758440" y="591820"/>
                  </a:cubicBezTo>
                  <a:cubicBezTo>
                    <a:pt x="2766060" y="613410"/>
                    <a:pt x="2665730" y="712470"/>
                    <a:pt x="2639060" y="704850"/>
                  </a:cubicBezTo>
                  <a:cubicBezTo>
                    <a:pt x="2612390" y="697230"/>
                    <a:pt x="2606040" y="604520"/>
                    <a:pt x="2597150" y="542290"/>
                  </a:cubicBezTo>
                  <a:cubicBezTo>
                    <a:pt x="2585720" y="459740"/>
                    <a:pt x="2583180" y="300990"/>
                    <a:pt x="2592070" y="247650"/>
                  </a:cubicBezTo>
                  <a:cubicBezTo>
                    <a:pt x="2595880" y="226060"/>
                    <a:pt x="2598420" y="219710"/>
                    <a:pt x="2607310" y="204470"/>
                  </a:cubicBezTo>
                  <a:cubicBezTo>
                    <a:pt x="2620010" y="182880"/>
                    <a:pt x="2644140" y="153670"/>
                    <a:pt x="2668270" y="137160"/>
                  </a:cubicBezTo>
                  <a:cubicBezTo>
                    <a:pt x="2692400" y="120650"/>
                    <a:pt x="2727960" y="109220"/>
                    <a:pt x="2752090" y="104140"/>
                  </a:cubicBezTo>
                  <a:cubicBezTo>
                    <a:pt x="2769870" y="100330"/>
                    <a:pt x="2780030" y="101600"/>
                    <a:pt x="2797810" y="104140"/>
                  </a:cubicBezTo>
                  <a:cubicBezTo>
                    <a:pt x="2821940" y="107950"/>
                    <a:pt x="2861310" y="123190"/>
                    <a:pt x="2882900" y="135890"/>
                  </a:cubicBezTo>
                  <a:cubicBezTo>
                    <a:pt x="2898140" y="144780"/>
                    <a:pt x="2905760" y="152400"/>
                    <a:pt x="2917190" y="166370"/>
                  </a:cubicBezTo>
                  <a:cubicBezTo>
                    <a:pt x="2932430" y="185420"/>
                    <a:pt x="2951480" y="222250"/>
                    <a:pt x="2959100" y="246380"/>
                  </a:cubicBezTo>
                  <a:cubicBezTo>
                    <a:pt x="2964180" y="262890"/>
                    <a:pt x="2956560" y="275590"/>
                    <a:pt x="2965450" y="292100"/>
                  </a:cubicBezTo>
                  <a:cubicBezTo>
                    <a:pt x="2983230" y="326390"/>
                    <a:pt x="3073400" y="368300"/>
                    <a:pt x="3097530" y="415290"/>
                  </a:cubicBezTo>
                  <a:cubicBezTo>
                    <a:pt x="3119120" y="455930"/>
                    <a:pt x="3116580" y="519430"/>
                    <a:pt x="3115310" y="552450"/>
                  </a:cubicBezTo>
                  <a:cubicBezTo>
                    <a:pt x="3115310" y="571500"/>
                    <a:pt x="3112770" y="581660"/>
                    <a:pt x="3106420" y="598170"/>
                  </a:cubicBezTo>
                  <a:cubicBezTo>
                    <a:pt x="3097530" y="621030"/>
                    <a:pt x="3072130" y="655320"/>
                    <a:pt x="3055620" y="673100"/>
                  </a:cubicBezTo>
                  <a:cubicBezTo>
                    <a:pt x="3042920" y="685800"/>
                    <a:pt x="3034030" y="693420"/>
                    <a:pt x="3018790" y="701040"/>
                  </a:cubicBezTo>
                  <a:cubicBezTo>
                    <a:pt x="2997200" y="712470"/>
                    <a:pt x="2960370" y="723900"/>
                    <a:pt x="2931160" y="725170"/>
                  </a:cubicBezTo>
                  <a:cubicBezTo>
                    <a:pt x="2901950" y="726440"/>
                    <a:pt x="2865120" y="715010"/>
                    <a:pt x="2842260" y="704850"/>
                  </a:cubicBezTo>
                  <a:cubicBezTo>
                    <a:pt x="2825750" y="698500"/>
                    <a:pt x="2815590" y="689610"/>
                    <a:pt x="2804160" y="679450"/>
                  </a:cubicBezTo>
                  <a:cubicBezTo>
                    <a:pt x="2792730" y="669290"/>
                    <a:pt x="2782570" y="661670"/>
                    <a:pt x="2772410" y="646430"/>
                  </a:cubicBezTo>
                  <a:cubicBezTo>
                    <a:pt x="2758440" y="626110"/>
                    <a:pt x="2762250" y="574040"/>
                    <a:pt x="2738120" y="562610"/>
                  </a:cubicBezTo>
                  <a:cubicBezTo>
                    <a:pt x="2705100" y="547370"/>
                    <a:pt x="2623820" y="612140"/>
                    <a:pt x="2566670" y="615950"/>
                  </a:cubicBezTo>
                  <a:cubicBezTo>
                    <a:pt x="2512060" y="619760"/>
                    <a:pt x="2481580" y="593090"/>
                    <a:pt x="2402840" y="585470"/>
                  </a:cubicBezTo>
                  <a:cubicBezTo>
                    <a:pt x="2204720" y="567690"/>
                    <a:pt x="1553210" y="576580"/>
                    <a:pt x="1350010" y="591820"/>
                  </a:cubicBezTo>
                  <a:cubicBezTo>
                    <a:pt x="1266190" y="598170"/>
                    <a:pt x="1231900" y="613410"/>
                    <a:pt x="1173480" y="617220"/>
                  </a:cubicBezTo>
                  <a:cubicBezTo>
                    <a:pt x="1117600" y="621030"/>
                    <a:pt x="1066800" y="628650"/>
                    <a:pt x="1005840" y="617220"/>
                  </a:cubicBezTo>
                  <a:cubicBezTo>
                    <a:pt x="929640" y="603250"/>
                    <a:pt x="820420" y="562610"/>
                    <a:pt x="753110" y="520700"/>
                  </a:cubicBezTo>
                  <a:cubicBezTo>
                    <a:pt x="698500" y="487680"/>
                    <a:pt x="671830" y="415290"/>
                    <a:pt x="622300" y="402590"/>
                  </a:cubicBezTo>
                  <a:cubicBezTo>
                    <a:pt x="574040" y="389890"/>
                    <a:pt x="519430" y="433070"/>
                    <a:pt x="462280" y="439420"/>
                  </a:cubicBezTo>
                  <a:cubicBezTo>
                    <a:pt x="398780" y="447040"/>
                    <a:pt x="313690" y="445770"/>
                    <a:pt x="260350" y="439420"/>
                  </a:cubicBezTo>
                  <a:cubicBezTo>
                    <a:pt x="224790" y="435610"/>
                    <a:pt x="198120" y="431800"/>
                    <a:pt x="171450" y="417830"/>
                  </a:cubicBezTo>
                  <a:cubicBezTo>
                    <a:pt x="144780" y="403860"/>
                    <a:pt x="118110" y="375920"/>
                    <a:pt x="102870" y="356870"/>
                  </a:cubicBezTo>
                  <a:cubicBezTo>
                    <a:pt x="91440" y="342900"/>
                    <a:pt x="86360" y="332740"/>
                    <a:pt x="81280" y="316230"/>
                  </a:cubicBezTo>
                  <a:cubicBezTo>
                    <a:pt x="73660" y="292100"/>
                    <a:pt x="68580" y="250190"/>
                    <a:pt x="69850" y="224790"/>
                  </a:cubicBezTo>
                  <a:cubicBezTo>
                    <a:pt x="71120" y="207010"/>
                    <a:pt x="73660" y="196850"/>
                    <a:pt x="81280" y="180340"/>
                  </a:cubicBezTo>
                  <a:cubicBezTo>
                    <a:pt x="91440" y="157480"/>
                    <a:pt x="110490" y="124460"/>
                    <a:pt x="133350" y="104140"/>
                  </a:cubicBezTo>
                  <a:cubicBezTo>
                    <a:pt x="154940" y="85090"/>
                    <a:pt x="170180" y="73660"/>
                    <a:pt x="214630" y="62230"/>
                  </a:cubicBezTo>
                  <a:cubicBezTo>
                    <a:pt x="369570" y="24130"/>
                    <a:pt x="1112520" y="81280"/>
                    <a:pt x="1311910" y="55880"/>
                  </a:cubicBezTo>
                  <a:cubicBezTo>
                    <a:pt x="1388110" y="45720"/>
                    <a:pt x="1402080" y="25400"/>
                    <a:pt x="1468120" y="16510"/>
                  </a:cubicBezTo>
                  <a:cubicBezTo>
                    <a:pt x="1581150" y="1270"/>
                    <a:pt x="1849120" y="0"/>
                    <a:pt x="1931670" y="6350"/>
                  </a:cubicBezTo>
                  <a:cubicBezTo>
                    <a:pt x="1962150" y="8890"/>
                    <a:pt x="1973580" y="10160"/>
                    <a:pt x="1992630" y="16510"/>
                  </a:cubicBezTo>
                  <a:cubicBezTo>
                    <a:pt x="2011680" y="22860"/>
                    <a:pt x="2030730" y="33020"/>
                    <a:pt x="2047240" y="45720"/>
                  </a:cubicBezTo>
                  <a:cubicBezTo>
                    <a:pt x="2063750" y="58420"/>
                    <a:pt x="2077720" y="69850"/>
                    <a:pt x="2089150" y="90170"/>
                  </a:cubicBezTo>
                  <a:cubicBezTo>
                    <a:pt x="2105660" y="119380"/>
                    <a:pt x="2124710" y="170180"/>
                    <a:pt x="2122170" y="208280"/>
                  </a:cubicBezTo>
                  <a:cubicBezTo>
                    <a:pt x="2119630" y="246380"/>
                    <a:pt x="2095500" y="294640"/>
                    <a:pt x="2076450" y="321310"/>
                  </a:cubicBezTo>
                  <a:cubicBezTo>
                    <a:pt x="2062480" y="340360"/>
                    <a:pt x="2047240" y="350520"/>
                    <a:pt x="2029460" y="360680"/>
                  </a:cubicBezTo>
                  <a:cubicBezTo>
                    <a:pt x="2011680" y="370840"/>
                    <a:pt x="1992630" y="378460"/>
                    <a:pt x="1972310" y="383540"/>
                  </a:cubicBezTo>
                  <a:cubicBezTo>
                    <a:pt x="1951990" y="388620"/>
                    <a:pt x="1932940" y="391160"/>
                    <a:pt x="1910080" y="387350"/>
                  </a:cubicBezTo>
                  <a:cubicBezTo>
                    <a:pt x="1878330" y="381000"/>
                    <a:pt x="1827530" y="363220"/>
                    <a:pt x="1799590" y="336550"/>
                  </a:cubicBezTo>
                  <a:cubicBezTo>
                    <a:pt x="1771650" y="309880"/>
                    <a:pt x="1750060" y="260350"/>
                    <a:pt x="1742440" y="228600"/>
                  </a:cubicBezTo>
                  <a:cubicBezTo>
                    <a:pt x="1737360" y="205740"/>
                    <a:pt x="1737360" y="189230"/>
                    <a:pt x="1742440" y="166370"/>
                  </a:cubicBezTo>
                  <a:cubicBezTo>
                    <a:pt x="1750060" y="134620"/>
                    <a:pt x="1771650" y="85090"/>
                    <a:pt x="1799590" y="58420"/>
                  </a:cubicBezTo>
                  <a:cubicBezTo>
                    <a:pt x="1827530" y="31750"/>
                    <a:pt x="1878330" y="13970"/>
                    <a:pt x="1910080" y="7620"/>
                  </a:cubicBezTo>
                  <a:cubicBezTo>
                    <a:pt x="1932940" y="3810"/>
                    <a:pt x="1951990" y="6350"/>
                    <a:pt x="1972310" y="11430"/>
                  </a:cubicBezTo>
                  <a:cubicBezTo>
                    <a:pt x="1992630" y="16510"/>
                    <a:pt x="2011680" y="24130"/>
                    <a:pt x="2029460" y="34290"/>
                  </a:cubicBezTo>
                  <a:cubicBezTo>
                    <a:pt x="2047240" y="44450"/>
                    <a:pt x="2062480" y="54610"/>
                    <a:pt x="2076450" y="73660"/>
                  </a:cubicBezTo>
                  <a:cubicBezTo>
                    <a:pt x="2095500" y="100330"/>
                    <a:pt x="2119630" y="148590"/>
                    <a:pt x="2122170" y="186690"/>
                  </a:cubicBezTo>
                  <a:cubicBezTo>
                    <a:pt x="2124710" y="224790"/>
                    <a:pt x="2105660" y="275590"/>
                    <a:pt x="2089150" y="304800"/>
                  </a:cubicBezTo>
                  <a:cubicBezTo>
                    <a:pt x="2077720" y="325120"/>
                    <a:pt x="2063750" y="336550"/>
                    <a:pt x="2047240" y="349250"/>
                  </a:cubicBezTo>
                  <a:cubicBezTo>
                    <a:pt x="2030730" y="361950"/>
                    <a:pt x="2019300" y="370840"/>
                    <a:pt x="1992630" y="378460"/>
                  </a:cubicBezTo>
                  <a:cubicBezTo>
                    <a:pt x="1935480" y="393700"/>
                    <a:pt x="1784350" y="393700"/>
                    <a:pt x="1700530" y="388620"/>
                  </a:cubicBezTo>
                  <a:cubicBezTo>
                    <a:pt x="1637030" y="384810"/>
                    <a:pt x="1593850" y="355600"/>
                    <a:pt x="1535430" y="360680"/>
                  </a:cubicBezTo>
                  <a:cubicBezTo>
                    <a:pt x="1465580" y="367030"/>
                    <a:pt x="1416050" y="421640"/>
                    <a:pt x="1311910" y="439420"/>
                  </a:cubicBezTo>
                  <a:cubicBezTo>
                    <a:pt x="1092200" y="477520"/>
                    <a:pt x="381000" y="445770"/>
                    <a:pt x="260350" y="439420"/>
                  </a:cubicBezTo>
                  <a:cubicBezTo>
                    <a:pt x="234950" y="438150"/>
                    <a:pt x="231140" y="439420"/>
                    <a:pt x="214630" y="434340"/>
                  </a:cubicBezTo>
                  <a:cubicBezTo>
                    <a:pt x="190500" y="426720"/>
                    <a:pt x="152400" y="406400"/>
                    <a:pt x="133350" y="391160"/>
                  </a:cubicBezTo>
                  <a:cubicBezTo>
                    <a:pt x="119380" y="379730"/>
                    <a:pt x="111760" y="372110"/>
                    <a:pt x="102870" y="356870"/>
                  </a:cubicBezTo>
                  <a:cubicBezTo>
                    <a:pt x="90170" y="335280"/>
                    <a:pt x="73660" y="300990"/>
                    <a:pt x="69850" y="271780"/>
                  </a:cubicBezTo>
                  <a:cubicBezTo>
                    <a:pt x="66040" y="242570"/>
                    <a:pt x="71120" y="208280"/>
                    <a:pt x="81280" y="180340"/>
                  </a:cubicBezTo>
                  <a:cubicBezTo>
                    <a:pt x="91440" y="152400"/>
                    <a:pt x="110490" y="124460"/>
                    <a:pt x="133350" y="104140"/>
                  </a:cubicBezTo>
                  <a:cubicBezTo>
                    <a:pt x="154940" y="85090"/>
                    <a:pt x="190500" y="69850"/>
                    <a:pt x="214630" y="62230"/>
                  </a:cubicBezTo>
                  <a:cubicBezTo>
                    <a:pt x="231140" y="57150"/>
                    <a:pt x="237490" y="57150"/>
                    <a:pt x="260350" y="55880"/>
                  </a:cubicBezTo>
                  <a:cubicBezTo>
                    <a:pt x="322580" y="52070"/>
                    <a:pt x="518160" y="49530"/>
                    <a:pt x="617220" y="57150"/>
                  </a:cubicBezTo>
                  <a:cubicBezTo>
                    <a:pt x="687070" y="62230"/>
                    <a:pt x="740410" y="58420"/>
                    <a:pt x="796290" y="83820"/>
                  </a:cubicBezTo>
                  <a:cubicBezTo>
                    <a:pt x="859790" y="113030"/>
                    <a:pt x="910590" y="199390"/>
                    <a:pt x="974090" y="233680"/>
                  </a:cubicBezTo>
                  <a:cubicBezTo>
                    <a:pt x="1029970" y="264160"/>
                    <a:pt x="1089660" y="289560"/>
                    <a:pt x="1151890" y="288290"/>
                  </a:cubicBezTo>
                  <a:cubicBezTo>
                    <a:pt x="1223010" y="287020"/>
                    <a:pt x="1271270" y="226060"/>
                    <a:pt x="1375410" y="208280"/>
                  </a:cubicBezTo>
                  <a:cubicBezTo>
                    <a:pt x="1595120" y="170180"/>
                    <a:pt x="2169160" y="201930"/>
                    <a:pt x="2434590" y="212090"/>
                  </a:cubicBezTo>
                  <a:cubicBezTo>
                    <a:pt x="2594610" y="218440"/>
                    <a:pt x="2716530" y="209550"/>
                    <a:pt x="2818130" y="238760"/>
                  </a:cubicBezTo>
                  <a:cubicBezTo>
                    <a:pt x="2893060" y="260350"/>
                    <a:pt x="2950210" y="293370"/>
                    <a:pt x="2999740" y="337820"/>
                  </a:cubicBezTo>
                  <a:cubicBezTo>
                    <a:pt x="3049270" y="382270"/>
                    <a:pt x="3102610" y="457200"/>
                    <a:pt x="3115310" y="506730"/>
                  </a:cubicBezTo>
                  <a:cubicBezTo>
                    <a:pt x="3124200" y="539750"/>
                    <a:pt x="3112770" y="572770"/>
                    <a:pt x="3106420" y="596900"/>
                  </a:cubicBezTo>
                  <a:cubicBezTo>
                    <a:pt x="3101340" y="613410"/>
                    <a:pt x="3096260" y="624840"/>
                    <a:pt x="3086100" y="638810"/>
                  </a:cubicBezTo>
                  <a:cubicBezTo>
                    <a:pt x="3070860" y="659130"/>
                    <a:pt x="3044190" y="687070"/>
                    <a:pt x="3018790" y="701040"/>
                  </a:cubicBezTo>
                  <a:cubicBezTo>
                    <a:pt x="2993390" y="715010"/>
                    <a:pt x="2960370" y="723900"/>
                    <a:pt x="2931160" y="725170"/>
                  </a:cubicBezTo>
                  <a:cubicBezTo>
                    <a:pt x="2901950" y="726440"/>
                    <a:pt x="2868930" y="717550"/>
                    <a:pt x="2842260" y="704850"/>
                  </a:cubicBezTo>
                  <a:cubicBezTo>
                    <a:pt x="2815590" y="692150"/>
                    <a:pt x="2790190" y="670560"/>
                    <a:pt x="2772410" y="646430"/>
                  </a:cubicBezTo>
                  <a:cubicBezTo>
                    <a:pt x="2754630" y="622300"/>
                    <a:pt x="2731770" y="567690"/>
                    <a:pt x="2738120" y="562610"/>
                  </a:cubicBezTo>
                  <a:cubicBezTo>
                    <a:pt x="2743200" y="557530"/>
                    <a:pt x="2788920" y="596900"/>
                    <a:pt x="2790190" y="594360"/>
                  </a:cubicBezTo>
                  <a:cubicBezTo>
                    <a:pt x="2792730" y="590550"/>
                    <a:pt x="2705100" y="527050"/>
                    <a:pt x="2672080" y="480060"/>
                  </a:cubicBezTo>
                  <a:cubicBezTo>
                    <a:pt x="2635250" y="427990"/>
                    <a:pt x="2590800" y="344170"/>
                    <a:pt x="2585720" y="292100"/>
                  </a:cubicBezTo>
                  <a:cubicBezTo>
                    <a:pt x="2581910" y="257810"/>
                    <a:pt x="2597150" y="227330"/>
                    <a:pt x="2607310" y="204470"/>
                  </a:cubicBezTo>
                  <a:cubicBezTo>
                    <a:pt x="2614930" y="187960"/>
                    <a:pt x="2621280" y="179070"/>
                    <a:pt x="2633980" y="166370"/>
                  </a:cubicBezTo>
                  <a:cubicBezTo>
                    <a:pt x="2651760" y="148590"/>
                    <a:pt x="2680970" y="125730"/>
                    <a:pt x="2707640" y="115570"/>
                  </a:cubicBezTo>
                  <a:cubicBezTo>
                    <a:pt x="2735580" y="105410"/>
                    <a:pt x="2768600" y="100330"/>
                    <a:pt x="2797810" y="104140"/>
                  </a:cubicBezTo>
                  <a:cubicBezTo>
                    <a:pt x="2827020" y="107950"/>
                    <a:pt x="2858770" y="119380"/>
                    <a:pt x="2882900" y="135890"/>
                  </a:cubicBezTo>
                  <a:cubicBezTo>
                    <a:pt x="2907030" y="152400"/>
                    <a:pt x="2928620" y="177800"/>
                    <a:pt x="2942590" y="204470"/>
                  </a:cubicBezTo>
                  <a:cubicBezTo>
                    <a:pt x="2956560" y="229870"/>
                    <a:pt x="2961640" y="257810"/>
                    <a:pt x="2965450" y="292100"/>
                  </a:cubicBezTo>
                  <a:cubicBezTo>
                    <a:pt x="2970530" y="337820"/>
                    <a:pt x="2954020" y="403860"/>
                    <a:pt x="2961640" y="457200"/>
                  </a:cubicBezTo>
                  <a:cubicBezTo>
                    <a:pt x="2969260" y="509270"/>
                    <a:pt x="3003550" y="556260"/>
                    <a:pt x="3011170" y="609600"/>
                  </a:cubicBezTo>
                  <a:cubicBezTo>
                    <a:pt x="3018790" y="665480"/>
                    <a:pt x="3028950" y="731520"/>
                    <a:pt x="3007360" y="784860"/>
                  </a:cubicBezTo>
                  <a:cubicBezTo>
                    <a:pt x="2984500" y="842010"/>
                    <a:pt x="2922270" y="908050"/>
                    <a:pt x="2868930" y="937260"/>
                  </a:cubicBezTo>
                  <a:cubicBezTo>
                    <a:pt x="2820670" y="962660"/>
                    <a:pt x="2763520" y="966470"/>
                    <a:pt x="2707640" y="963930"/>
                  </a:cubicBezTo>
                  <a:cubicBezTo>
                    <a:pt x="2644140" y="961390"/>
                    <a:pt x="2574290" y="925830"/>
                    <a:pt x="2509520" y="913130"/>
                  </a:cubicBezTo>
                  <a:cubicBezTo>
                    <a:pt x="2447290" y="901700"/>
                    <a:pt x="2401570" y="895350"/>
                    <a:pt x="2324100" y="890270"/>
                  </a:cubicBezTo>
                  <a:cubicBezTo>
                    <a:pt x="2193290" y="881380"/>
                    <a:pt x="1922780" y="892810"/>
                    <a:pt x="1793240" y="887730"/>
                  </a:cubicBezTo>
                  <a:cubicBezTo>
                    <a:pt x="1718310" y="885190"/>
                    <a:pt x="1673860" y="882650"/>
                    <a:pt x="1615440" y="873760"/>
                  </a:cubicBezTo>
                  <a:cubicBezTo>
                    <a:pt x="1555750" y="864870"/>
                    <a:pt x="1508760" y="842010"/>
                    <a:pt x="1438910" y="833120"/>
                  </a:cubicBezTo>
                  <a:cubicBezTo>
                    <a:pt x="1338580" y="820420"/>
                    <a:pt x="1188720" y="834390"/>
                    <a:pt x="1065530" y="828040"/>
                  </a:cubicBezTo>
                  <a:cubicBezTo>
                    <a:pt x="944880" y="821690"/>
                    <a:pt x="840740" y="796290"/>
                    <a:pt x="708660" y="795020"/>
                  </a:cubicBezTo>
                  <a:cubicBezTo>
                    <a:pt x="542290" y="793750"/>
                    <a:pt x="243840" y="853440"/>
                    <a:pt x="144780" y="839470"/>
                  </a:cubicBezTo>
                  <a:cubicBezTo>
                    <a:pt x="107950" y="834390"/>
                    <a:pt x="88900" y="822960"/>
                    <a:pt x="71120" y="811530"/>
                  </a:cubicBezTo>
                  <a:cubicBezTo>
                    <a:pt x="58420" y="803910"/>
                    <a:pt x="52070" y="795020"/>
                    <a:pt x="43180" y="784860"/>
                  </a:cubicBezTo>
                  <a:cubicBezTo>
                    <a:pt x="34290" y="774700"/>
                    <a:pt x="26670" y="767080"/>
                    <a:pt x="20320" y="753110"/>
                  </a:cubicBezTo>
                  <a:cubicBezTo>
                    <a:pt x="11430" y="734060"/>
                    <a:pt x="0" y="703580"/>
                    <a:pt x="2540" y="676910"/>
                  </a:cubicBezTo>
                  <a:cubicBezTo>
                    <a:pt x="5080" y="643890"/>
                    <a:pt x="24130" y="595630"/>
                    <a:pt x="44450" y="570230"/>
                  </a:cubicBezTo>
                  <a:cubicBezTo>
                    <a:pt x="60960" y="548640"/>
                    <a:pt x="90170" y="534670"/>
                    <a:pt x="109220" y="525780"/>
                  </a:cubicBezTo>
                  <a:cubicBezTo>
                    <a:pt x="123190" y="519430"/>
                    <a:pt x="147320" y="516890"/>
                    <a:pt x="147320" y="516890"/>
                  </a:cubicBezTo>
                </a:path>
              </a:pathLst>
            </a:custGeom>
            <a:solidFill>
              <a:srgbClr val="000000"/>
            </a:solidFill>
            <a:ln cap="sq">
              <a:noFill/>
              <a:prstDash val="solid"/>
              <a:miter/>
            </a:ln>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AutoShape 3" id="3"/>
          <p:cNvSpPr/>
          <p:nvPr/>
        </p:nvSpPr>
        <p:spPr>
          <a:xfrm flipH="true">
            <a:off x="3060909" y="4270364"/>
            <a:ext cx="12089382" cy="29050"/>
          </a:xfrm>
          <a:prstGeom prst="line">
            <a:avLst/>
          </a:prstGeom>
          <a:ln cap="rnd" w="57150">
            <a:solidFill>
              <a:srgbClr val="3652DD"/>
            </a:solidFill>
            <a:prstDash val="sysDot"/>
            <a:headEnd type="none" len="sm" w="sm"/>
            <a:tailEnd type="none" len="sm" w="sm"/>
          </a:ln>
        </p:spPr>
      </p:sp>
      <p:grpSp>
        <p:nvGrpSpPr>
          <p:cNvPr name="Group 4" id="4"/>
          <p:cNvGrpSpPr/>
          <p:nvPr/>
        </p:nvGrpSpPr>
        <p:grpSpPr>
          <a:xfrm rot="0">
            <a:off x="1602655" y="3572038"/>
            <a:ext cx="1458256" cy="14582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6" id="6"/>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grpSp>
        <p:nvGrpSpPr>
          <p:cNvPr name="Group 7" id="7"/>
          <p:cNvGrpSpPr/>
          <p:nvPr/>
        </p:nvGrpSpPr>
        <p:grpSpPr>
          <a:xfrm rot="0">
            <a:off x="3632294" y="3520982"/>
            <a:ext cx="1439807" cy="143980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9" id="9"/>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grpSp>
        <p:nvGrpSpPr>
          <p:cNvPr name="Group 10" id="10"/>
          <p:cNvGrpSpPr/>
          <p:nvPr/>
        </p:nvGrpSpPr>
        <p:grpSpPr>
          <a:xfrm rot="0">
            <a:off x="5597542" y="3520982"/>
            <a:ext cx="1393394" cy="139339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grpSp>
        <p:nvGrpSpPr>
          <p:cNvPr name="Group 13" id="13"/>
          <p:cNvGrpSpPr/>
          <p:nvPr/>
        </p:nvGrpSpPr>
        <p:grpSpPr>
          <a:xfrm rot="0">
            <a:off x="7580588" y="3508887"/>
            <a:ext cx="1403775" cy="140377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5" id="15"/>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grpSp>
        <p:nvGrpSpPr>
          <p:cNvPr name="Group 16" id="16"/>
          <p:cNvGrpSpPr/>
          <p:nvPr/>
        </p:nvGrpSpPr>
        <p:grpSpPr>
          <a:xfrm rot="0">
            <a:off x="9315151" y="3508887"/>
            <a:ext cx="1402459" cy="140245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8" id="18"/>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grpSp>
        <p:nvGrpSpPr>
          <p:cNvPr name="Group 19" id="19"/>
          <p:cNvGrpSpPr/>
          <p:nvPr/>
        </p:nvGrpSpPr>
        <p:grpSpPr>
          <a:xfrm rot="0">
            <a:off x="11179637" y="3522005"/>
            <a:ext cx="1392371" cy="139237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21" id="21"/>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grpSp>
        <p:nvGrpSpPr>
          <p:cNvPr name="Group 22" id="22"/>
          <p:cNvGrpSpPr/>
          <p:nvPr/>
        </p:nvGrpSpPr>
        <p:grpSpPr>
          <a:xfrm rot="0">
            <a:off x="13064955" y="3492831"/>
            <a:ext cx="1451154" cy="145115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24" id="24"/>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grpSp>
        <p:nvGrpSpPr>
          <p:cNvPr name="Group 25" id="25"/>
          <p:cNvGrpSpPr/>
          <p:nvPr/>
        </p:nvGrpSpPr>
        <p:grpSpPr>
          <a:xfrm rot="0">
            <a:off x="14930986" y="3447468"/>
            <a:ext cx="1463878" cy="1463878"/>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27" id="27"/>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TextBox 28" id="28"/>
          <p:cNvSpPr txBox="true"/>
          <p:nvPr/>
        </p:nvSpPr>
        <p:spPr>
          <a:xfrm rot="0">
            <a:off x="12968146" y="4030405"/>
            <a:ext cx="1593207" cy="400262"/>
          </a:xfrm>
          <a:prstGeom prst="rect">
            <a:avLst/>
          </a:prstGeom>
        </p:spPr>
        <p:txBody>
          <a:bodyPr anchor="t" rtlCol="false" tIns="0" lIns="0" bIns="0" rIns="0">
            <a:spAutoFit/>
          </a:bodyPr>
          <a:lstStyle/>
          <a:p>
            <a:pPr algn="ctr">
              <a:lnSpc>
                <a:spcPts val="3355"/>
              </a:lnSpc>
            </a:pPr>
            <a:r>
              <a:rPr lang="en-US" sz="2396">
                <a:solidFill>
                  <a:srgbClr val="FFFFFF"/>
                </a:solidFill>
                <a:latin typeface="Canva Sans"/>
              </a:rPr>
              <a:t>MONTH 7</a:t>
            </a:r>
          </a:p>
        </p:txBody>
      </p:sp>
      <p:sp>
        <p:nvSpPr>
          <p:cNvPr name="TextBox 29" id="29"/>
          <p:cNvSpPr txBox="true"/>
          <p:nvPr/>
        </p:nvSpPr>
        <p:spPr>
          <a:xfrm rot="0">
            <a:off x="14902413" y="4007421"/>
            <a:ext cx="1593207" cy="400262"/>
          </a:xfrm>
          <a:prstGeom prst="rect">
            <a:avLst/>
          </a:prstGeom>
        </p:spPr>
        <p:txBody>
          <a:bodyPr anchor="t" rtlCol="false" tIns="0" lIns="0" bIns="0" rIns="0">
            <a:spAutoFit/>
          </a:bodyPr>
          <a:lstStyle/>
          <a:p>
            <a:pPr algn="ctr">
              <a:lnSpc>
                <a:spcPts val="3355"/>
              </a:lnSpc>
            </a:pPr>
            <a:r>
              <a:rPr lang="en-US" sz="2396">
                <a:solidFill>
                  <a:srgbClr val="FFFFFF"/>
                </a:solidFill>
                <a:latin typeface="Canva Sans"/>
              </a:rPr>
              <a:t>MONTH 8</a:t>
            </a:r>
          </a:p>
        </p:txBody>
      </p:sp>
      <p:sp>
        <p:nvSpPr>
          <p:cNvPr name="AutoShape 30" id="30"/>
          <p:cNvSpPr/>
          <p:nvPr/>
        </p:nvSpPr>
        <p:spPr>
          <a:xfrm flipV="true">
            <a:off x="2324452" y="5030293"/>
            <a:ext cx="5902" cy="3011973"/>
          </a:xfrm>
          <a:prstGeom prst="line">
            <a:avLst/>
          </a:prstGeom>
          <a:ln cap="rnd" w="57150">
            <a:solidFill>
              <a:srgbClr val="3652DD"/>
            </a:solidFill>
            <a:prstDash val="sysDot"/>
            <a:headEnd type="none" len="sm" w="sm"/>
            <a:tailEnd type="none" len="sm" w="sm"/>
          </a:ln>
        </p:spPr>
      </p:sp>
      <p:sp>
        <p:nvSpPr>
          <p:cNvPr name="TextBox 31" id="31"/>
          <p:cNvSpPr txBox="true"/>
          <p:nvPr/>
        </p:nvSpPr>
        <p:spPr>
          <a:xfrm rot="0">
            <a:off x="3182357" y="6398593"/>
            <a:ext cx="2445637" cy="371697"/>
          </a:xfrm>
          <a:prstGeom prst="rect">
            <a:avLst/>
          </a:prstGeom>
        </p:spPr>
        <p:txBody>
          <a:bodyPr anchor="t" rtlCol="false" tIns="0" lIns="0" bIns="0" rIns="0">
            <a:spAutoFit/>
          </a:bodyPr>
          <a:lstStyle/>
          <a:p>
            <a:pPr algn="ctr">
              <a:lnSpc>
                <a:spcPts val="3002"/>
              </a:lnSpc>
            </a:pPr>
            <a:r>
              <a:rPr lang="en-US" sz="2144">
                <a:solidFill>
                  <a:srgbClr val="FFFFFF"/>
                </a:solidFill>
                <a:latin typeface="Canva Sans"/>
              </a:rPr>
              <a:t>SYSTEM ANALYSIS</a:t>
            </a:r>
          </a:p>
        </p:txBody>
      </p:sp>
      <p:sp>
        <p:nvSpPr>
          <p:cNvPr name="AutoShape 32" id="32"/>
          <p:cNvSpPr/>
          <p:nvPr/>
        </p:nvSpPr>
        <p:spPr>
          <a:xfrm flipH="true" flipV="true">
            <a:off x="4368303" y="4960612"/>
            <a:ext cx="33246" cy="1485606"/>
          </a:xfrm>
          <a:prstGeom prst="line">
            <a:avLst/>
          </a:prstGeom>
          <a:ln cap="rnd" w="57150">
            <a:solidFill>
              <a:srgbClr val="3652DD"/>
            </a:solidFill>
            <a:prstDash val="sysDot"/>
            <a:headEnd type="none" len="sm" w="sm"/>
            <a:tailEnd type="none" len="sm" w="sm"/>
          </a:ln>
        </p:spPr>
      </p:sp>
      <p:sp>
        <p:nvSpPr>
          <p:cNvPr name="TextBox 33" id="33"/>
          <p:cNvSpPr txBox="true"/>
          <p:nvPr/>
        </p:nvSpPr>
        <p:spPr>
          <a:xfrm rot="0">
            <a:off x="5553166" y="5653832"/>
            <a:ext cx="1458348" cy="381116"/>
          </a:xfrm>
          <a:prstGeom prst="rect">
            <a:avLst/>
          </a:prstGeom>
        </p:spPr>
        <p:txBody>
          <a:bodyPr anchor="t" rtlCol="false" tIns="0" lIns="0" bIns="0" rIns="0">
            <a:spAutoFit/>
          </a:bodyPr>
          <a:lstStyle/>
          <a:p>
            <a:pPr algn="ctr">
              <a:lnSpc>
                <a:spcPts val="3178"/>
              </a:lnSpc>
            </a:pPr>
            <a:r>
              <a:rPr lang="en-US" sz="2270">
                <a:solidFill>
                  <a:srgbClr val="FFFFFF"/>
                </a:solidFill>
                <a:latin typeface="Canva Sans"/>
              </a:rPr>
              <a:t>UI DESIGN</a:t>
            </a:r>
          </a:p>
        </p:txBody>
      </p:sp>
      <p:sp>
        <p:nvSpPr>
          <p:cNvPr name="AutoShape 34" id="34"/>
          <p:cNvSpPr/>
          <p:nvPr/>
        </p:nvSpPr>
        <p:spPr>
          <a:xfrm flipV="true">
            <a:off x="6283580" y="4914358"/>
            <a:ext cx="5622" cy="777574"/>
          </a:xfrm>
          <a:prstGeom prst="line">
            <a:avLst/>
          </a:prstGeom>
          <a:ln cap="rnd" w="57150">
            <a:solidFill>
              <a:srgbClr val="3652DD"/>
            </a:solidFill>
            <a:prstDash val="sysDot"/>
            <a:headEnd type="none" len="sm" w="sm"/>
            <a:tailEnd type="none" len="sm" w="sm"/>
          </a:ln>
        </p:spPr>
      </p:sp>
      <p:sp>
        <p:nvSpPr>
          <p:cNvPr name="AutoShape 35" id="35"/>
          <p:cNvSpPr/>
          <p:nvPr/>
        </p:nvSpPr>
        <p:spPr>
          <a:xfrm flipV="true">
            <a:off x="8221528" y="4912367"/>
            <a:ext cx="40392" cy="1378663"/>
          </a:xfrm>
          <a:prstGeom prst="line">
            <a:avLst/>
          </a:prstGeom>
          <a:ln cap="rnd" w="57150">
            <a:solidFill>
              <a:srgbClr val="3652DD"/>
            </a:solidFill>
            <a:prstDash val="sysDot"/>
            <a:headEnd type="none" len="sm" w="sm"/>
            <a:tailEnd type="none" len="sm" w="sm"/>
          </a:ln>
        </p:spPr>
      </p:sp>
      <p:sp>
        <p:nvSpPr>
          <p:cNvPr name="TextBox 36" id="36"/>
          <p:cNvSpPr txBox="true"/>
          <p:nvPr/>
        </p:nvSpPr>
        <p:spPr>
          <a:xfrm rot="0">
            <a:off x="9504104" y="5599111"/>
            <a:ext cx="1149009" cy="385520"/>
          </a:xfrm>
          <a:prstGeom prst="rect">
            <a:avLst/>
          </a:prstGeom>
        </p:spPr>
        <p:txBody>
          <a:bodyPr anchor="t" rtlCol="false" tIns="0" lIns="0" bIns="0" rIns="0">
            <a:spAutoFit/>
          </a:bodyPr>
          <a:lstStyle/>
          <a:p>
            <a:pPr algn="ctr">
              <a:lnSpc>
                <a:spcPts val="3130"/>
              </a:lnSpc>
            </a:pPr>
            <a:r>
              <a:rPr lang="en-US" sz="2236">
                <a:solidFill>
                  <a:srgbClr val="FFFFFF"/>
                </a:solidFill>
                <a:latin typeface="Canva Sans"/>
              </a:rPr>
              <a:t>CODING</a:t>
            </a:r>
          </a:p>
        </p:txBody>
      </p:sp>
      <p:sp>
        <p:nvSpPr>
          <p:cNvPr name="AutoShape 37" id="37"/>
          <p:cNvSpPr/>
          <p:nvPr/>
        </p:nvSpPr>
        <p:spPr>
          <a:xfrm flipH="true" flipV="true">
            <a:off x="10043539" y="4910830"/>
            <a:ext cx="28522" cy="735907"/>
          </a:xfrm>
          <a:prstGeom prst="line">
            <a:avLst/>
          </a:prstGeom>
          <a:ln cap="rnd" w="57150">
            <a:solidFill>
              <a:srgbClr val="3652DD"/>
            </a:solidFill>
            <a:prstDash val="sysDot"/>
            <a:headEnd type="none" len="sm" w="sm"/>
            <a:tailEnd type="none" len="sm" w="sm"/>
          </a:ln>
        </p:spPr>
      </p:sp>
      <p:sp>
        <p:nvSpPr>
          <p:cNvPr name="TextBox 38" id="38"/>
          <p:cNvSpPr txBox="true"/>
          <p:nvPr/>
        </p:nvSpPr>
        <p:spPr>
          <a:xfrm rot="0">
            <a:off x="11207828" y="5768059"/>
            <a:ext cx="1364181" cy="435499"/>
          </a:xfrm>
          <a:prstGeom prst="rect">
            <a:avLst/>
          </a:prstGeom>
        </p:spPr>
        <p:txBody>
          <a:bodyPr anchor="t" rtlCol="false" tIns="0" lIns="0" bIns="0" rIns="0">
            <a:spAutoFit/>
          </a:bodyPr>
          <a:lstStyle/>
          <a:p>
            <a:pPr algn="ctr">
              <a:lnSpc>
                <a:spcPts val="3593"/>
              </a:lnSpc>
            </a:pPr>
            <a:r>
              <a:rPr lang="en-US" sz="2567">
                <a:solidFill>
                  <a:srgbClr val="FFFFFF"/>
                </a:solidFill>
                <a:latin typeface="Canva Sans"/>
              </a:rPr>
              <a:t>TESTING</a:t>
            </a:r>
          </a:p>
        </p:txBody>
      </p:sp>
      <p:sp>
        <p:nvSpPr>
          <p:cNvPr name="AutoShape 39" id="39"/>
          <p:cNvSpPr/>
          <p:nvPr/>
        </p:nvSpPr>
        <p:spPr>
          <a:xfrm flipH="true" flipV="true">
            <a:off x="11881300" y="4914355"/>
            <a:ext cx="7092" cy="901329"/>
          </a:xfrm>
          <a:prstGeom prst="line">
            <a:avLst/>
          </a:prstGeom>
          <a:ln cap="rnd" w="57150">
            <a:solidFill>
              <a:srgbClr val="3652DD"/>
            </a:solidFill>
            <a:prstDash val="sysDot"/>
            <a:headEnd type="none" len="sm" w="sm"/>
            <a:tailEnd type="none" len="sm" w="sm"/>
          </a:ln>
        </p:spPr>
      </p:sp>
      <p:sp>
        <p:nvSpPr>
          <p:cNvPr name="TextBox 40" id="40"/>
          <p:cNvSpPr txBox="true"/>
          <p:nvPr/>
        </p:nvSpPr>
        <p:spPr>
          <a:xfrm rot="0">
            <a:off x="12865436" y="5946531"/>
            <a:ext cx="1929398" cy="378217"/>
          </a:xfrm>
          <a:prstGeom prst="rect">
            <a:avLst/>
          </a:prstGeom>
        </p:spPr>
        <p:txBody>
          <a:bodyPr anchor="t" rtlCol="false" tIns="0" lIns="0" bIns="0" rIns="0">
            <a:spAutoFit/>
          </a:bodyPr>
          <a:lstStyle/>
          <a:p>
            <a:pPr algn="ctr">
              <a:lnSpc>
                <a:spcPts val="3151"/>
              </a:lnSpc>
            </a:pPr>
            <a:r>
              <a:rPr lang="en-US" sz="2251">
                <a:solidFill>
                  <a:srgbClr val="FFFFFF"/>
                </a:solidFill>
                <a:latin typeface="Canva Sans"/>
              </a:rPr>
              <a:t>INTEGRATION</a:t>
            </a:r>
          </a:p>
        </p:txBody>
      </p:sp>
      <p:sp>
        <p:nvSpPr>
          <p:cNvPr name="AutoShape 41" id="41"/>
          <p:cNvSpPr/>
          <p:nvPr/>
        </p:nvSpPr>
        <p:spPr>
          <a:xfrm flipH="true" flipV="true">
            <a:off x="13770965" y="4430667"/>
            <a:ext cx="53334" cy="1553964"/>
          </a:xfrm>
          <a:prstGeom prst="line">
            <a:avLst/>
          </a:prstGeom>
          <a:ln cap="rnd" w="57150">
            <a:solidFill>
              <a:srgbClr val="3652DD"/>
            </a:solidFill>
            <a:prstDash val="sysDot"/>
            <a:headEnd type="none" len="sm" w="sm"/>
            <a:tailEnd type="none" len="sm" w="sm"/>
          </a:ln>
        </p:spPr>
      </p:sp>
      <p:sp>
        <p:nvSpPr>
          <p:cNvPr name="TextBox 42" id="42"/>
          <p:cNvSpPr txBox="true"/>
          <p:nvPr/>
        </p:nvSpPr>
        <p:spPr>
          <a:xfrm rot="0">
            <a:off x="13813062" y="7922143"/>
            <a:ext cx="3859482" cy="452684"/>
          </a:xfrm>
          <a:prstGeom prst="rect">
            <a:avLst/>
          </a:prstGeom>
        </p:spPr>
        <p:txBody>
          <a:bodyPr anchor="t" rtlCol="false" tIns="0" lIns="0" bIns="0" rIns="0">
            <a:spAutoFit/>
          </a:bodyPr>
          <a:lstStyle/>
          <a:p>
            <a:pPr algn="ctr">
              <a:lnSpc>
                <a:spcPts val="3664"/>
              </a:lnSpc>
            </a:pPr>
            <a:r>
              <a:rPr lang="en-US" sz="2617">
                <a:solidFill>
                  <a:srgbClr val="FFFFFF"/>
                </a:solidFill>
                <a:latin typeface="Canva Sans"/>
              </a:rPr>
              <a:t>PROJECT FINALIZATION</a:t>
            </a:r>
          </a:p>
        </p:txBody>
      </p:sp>
      <p:sp>
        <p:nvSpPr>
          <p:cNvPr name="AutoShape 43" id="43"/>
          <p:cNvSpPr/>
          <p:nvPr/>
        </p:nvSpPr>
        <p:spPr>
          <a:xfrm flipH="true" flipV="true">
            <a:off x="15701023" y="4407683"/>
            <a:ext cx="39588" cy="3571610"/>
          </a:xfrm>
          <a:prstGeom prst="line">
            <a:avLst/>
          </a:prstGeom>
          <a:ln cap="rnd" w="57150">
            <a:solidFill>
              <a:srgbClr val="3652DD"/>
            </a:solidFill>
            <a:prstDash val="sysDot"/>
            <a:headEnd type="none" len="sm" w="sm"/>
            <a:tailEnd type="none" len="sm" w="sm"/>
          </a:ln>
        </p:spPr>
      </p:sp>
      <p:sp>
        <p:nvSpPr>
          <p:cNvPr name="Freeform 44" id="44"/>
          <p:cNvSpPr/>
          <p:nvPr/>
        </p:nvSpPr>
        <p:spPr>
          <a:xfrm flipH="false" flipV="false" rot="0">
            <a:off x="1843935" y="2533410"/>
            <a:ext cx="785684" cy="737114"/>
          </a:xfrm>
          <a:custGeom>
            <a:avLst/>
            <a:gdLst/>
            <a:ahLst/>
            <a:cxnLst/>
            <a:rect r="r" b="b" t="t" l="l"/>
            <a:pathLst>
              <a:path h="737114" w="785684">
                <a:moveTo>
                  <a:pt x="0" y="0"/>
                </a:moveTo>
                <a:lnTo>
                  <a:pt x="785684" y="0"/>
                </a:lnTo>
                <a:lnTo>
                  <a:pt x="785684" y="737114"/>
                </a:lnTo>
                <a:lnTo>
                  <a:pt x="0" y="737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5" id="45"/>
          <p:cNvSpPr txBox="true"/>
          <p:nvPr/>
        </p:nvSpPr>
        <p:spPr>
          <a:xfrm rot="0">
            <a:off x="4835354" y="455605"/>
            <a:ext cx="8617293" cy="1031891"/>
          </a:xfrm>
          <a:prstGeom prst="rect">
            <a:avLst/>
          </a:prstGeom>
        </p:spPr>
        <p:txBody>
          <a:bodyPr anchor="t" rtlCol="false" tIns="0" lIns="0" bIns="0" rIns="0">
            <a:spAutoFit/>
          </a:bodyPr>
          <a:lstStyle/>
          <a:p>
            <a:pPr algn="ctr" marL="0" indent="0" lvl="0">
              <a:lnSpc>
                <a:spcPts val="8461"/>
              </a:lnSpc>
              <a:spcBef>
                <a:spcPct val="0"/>
              </a:spcBef>
            </a:pPr>
            <a:r>
              <a:rPr lang="en-US" sz="6043" strike="noStrike" u="none">
                <a:solidFill>
                  <a:srgbClr val="FFFFFF"/>
                </a:solidFill>
                <a:latin typeface="Canva Sans Bold"/>
              </a:rPr>
              <a:t>Project Timeline</a:t>
            </a:r>
          </a:p>
        </p:txBody>
      </p:sp>
      <p:sp>
        <p:nvSpPr>
          <p:cNvPr name="TextBox 46" id="46"/>
          <p:cNvSpPr txBox="true"/>
          <p:nvPr/>
        </p:nvSpPr>
        <p:spPr>
          <a:xfrm rot="0">
            <a:off x="1558651" y="4081986"/>
            <a:ext cx="1593207" cy="400262"/>
          </a:xfrm>
          <a:prstGeom prst="rect">
            <a:avLst/>
          </a:prstGeom>
        </p:spPr>
        <p:txBody>
          <a:bodyPr anchor="t" rtlCol="false" tIns="0" lIns="0" bIns="0" rIns="0">
            <a:spAutoFit/>
          </a:bodyPr>
          <a:lstStyle/>
          <a:p>
            <a:pPr algn="ctr">
              <a:lnSpc>
                <a:spcPts val="3355"/>
              </a:lnSpc>
            </a:pPr>
            <a:r>
              <a:rPr lang="en-US" sz="2396">
                <a:solidFill>
                  <a:srgbClr val="FFFFFF"/>
                </a:solidFill>
                <a:latin typeface="Canva Sans"/>
              </a:rPr>
              <a:t>MONTH 1</a:t>
            </a:r>
          </a:p>
        </p:txBody>
      </p:sp>
      <p:sp>
        <p:nvSpPr>
          <p:cNvPr name="TextBox 47" id="47"/>
          <p:cNvSpPr txBox="true"/>
          <p:nvPr/>
        </p:nvSpPr>
        <p:spPr>
          <a:xfrm rot="0">
            <a:off x="3562555" y="4044704"/>
            <a:ext cx="1593207" cy="400262"/>
          </a:xfrm>
          <a:prstGeom prst="rect">
            <a:avLst/>
          </a:prstGeom>
        </p:spPr>
        <p:txBody>
          <a:bodyPr anchor="t" rtlCol="false" tIns="0" lIns="0" bIns="0" rIns="0">
            <a:spAutoFit/>
          </a:bodyPr>
          <a:lstStyle/>
          <a:p>
            <a:pPr algn="ctr">
              <a:lnSpc>
                <a:spcPts val="3355"/>
              </a:lnSpc>
            </a:pPr>
            <a:r>
              <a:rPr lang="en-US" sz="2396">
                <a:solidFill>
                  <a:srgbClr val="FFFFFF"/>
                </a:solidFill>
                <a:latin typeface="Canva Sans"/>
              </a:rPr>
              <a:t>MONTH 2</a:t>
            </a:r>
          </a:p>
        </p:txBody>
      </p:sp>
      <p:sp>
        <p:nvSpPr>
          <p:cNvPr name="TextBox 48" id="48"/>
          <p:cNvSpPr txBox="true"/>
          <p:nvPr/>
        </p:nvSpPr>
        <p:spPr>
          <a:xfrm rot="0">
            <a:off x="5485737" y="4021151"/>
            <a:ext cx="1593207" cy="400262"/>
          </a:xfrm>
          <a:prstGeom prst="rect">
            <a:avLst/>
          </a:prstGeom>
        </p:spPr>
        <p:txBody>
          <a:bodyPr anchor="t" rtlCol="false" tIns="0" lIns="0" bIns="0" rIns="0">
            <a:spAutoFit/>
          </a:bodyPr>
          <a:lstStyle/>
          <a:p>
            <a:pPr algn="ctr">
              <a:lnSpc>
                <a:spcPts val="3355"/>
              </a:lnSpc>
            </a:pPr>
            <a:r>
              <a:rPr lang="en-US" sz="2396">
                <a:solidFill>
                  <a:srgbClr val="FFFFFF"/>
                </a:solidFill>
                <a:latin typeface="Canva Sans"/>
              </a:rPr>
              <a:t>MONTH 3</a:t>
            </a:r>
          </a:p>
        </p:txBody>
      </p:sp>
      <p:sp>
        <p:nvSpPr>
          <p:cNvPr name="TextBox 49" id="49"/>
          <p:cNvSpPr txBox="true"/>
          <p:nvPr/>
        </p:nvSpPr>
        <p:spPr>
          <a:xfrm rot="0">
            <a:off x="7492580" y="4021151"/>
            <a:ext cx="1593207" cy="400262"/>
          </a:xfrm>
          <a:prstGeom prst="rect">
            <a:avLst/>
          </a:prstGeom>
        </p:spPr>
        <p:txBody>
          <a:bodyPr anchor="t" rtlCol="false" tIns="0" lIns="0" bIns="0" rIns="0">
            <a:spAutoFit/>
          </a:bodyPr>
          <a:lstStyle/>
          <a:p>
            <a:pPr algn="ctr">
              <a:lnSpc>
                <a:spcPts val="3355"/>
              </a:lnSpc>
            </a:pPr>
            <a:r>
              <a:rPr lang="en-US" sz="2396">
                <a:solidFill>
                  <a:srgbClr val="FFFFFF"/>
                </a:solidFill>
                <a:latin typeface="Canva Sans"/>
              </a:rPr>
              <a:t>MONTH  4</a:t>
            </a:r>
          </a:p>
        </p:txBody>
      </p:sp>
      <p:sp>
        <p:nvSpPr>
          <p:cNvPr name="TextBox 50" id="50"/>
          <p:cNvSpPr txBox="true"/>
          <p:nvPr/>
        </p:nvSpPr>
        <p:spPr>
          <a:xfrm rot="0">
            <a:off x="9220435" y="4030405"/>
            <a:ext cx="1593207" cy="400262"/>
          </a:xfrm>
          <a:prstGeom prst="rect">
            <a:avLst/>
          </a:prstGeom>
        </p:spPr>
        <p:txBody>
          <a:bodyPr anchor="t" rtlCol="false" tIns="0" lIns="0" bIns="0" rIns="0">
            <a:spAutoFit/>
          </a:bodyPr>
          <a:lstStyle/>
          <a:p>
            <a:pPr algn="ctr">
              <a:lnSpc>
                <a:spcPts val="3355"/>
              </a:lnSpc>
            </a:pPr>
            <a:r>
              <a:rPr lang="en-US" sz="2396">
                <a:solidFill>
                  <a:srgbClr val="FFFFFF"/>
                </a:solidFill>
                <a:latin typeface="Canva Sans"/>
              </a:rPr>
              <a:t>MONTH 5</a:t>
            </a:r>
          </a:p>
        </p:txBody>
      </p:sp>
      <p:sp>
        <p:nvSpPr>
          <p:cNvPr name="TextBox 51" id="51"/>
          <p:cNvSpPr txBox="true"/>
          <p:nvPr/>
        </p:nvSpPr>
        <p:spPr>
          <a:xfrm rot="0">
            <a:off x="11093314" y="4044704"/>
            <a:ext cx="1593207" cy="400262"/>
          </a:xfrm>
          <a:prstGeom prst="rect">
            <a:avLst/>
          </a:prstGeom>
        </p:spPr>
        <p:txBody>
          <a:bodyPr anchor="t" rtlCol="false" tIns="0" lIns="0" bIns="0" rIns="0">
            <a:spAutoFit/>
          </a:bodyPr>
          <a:lstStyle/>
          <a:p>
            <a:pPr algn="ctr">
              <a:lnSpc>
                <a:spcPts val="3355"/>
              </a:lnSpc>
            </a:pPr>
            <a:r>
              <a:rPr lang="en-US" sz="2396">
                <a:solidFill>
                  <a:srgbClr val="FFFFFF"/>
                </a:solidFill>
                <a:latin typeface="Canva Sans"/>
              </a:rPr>
              <a:t>MONTH 6</a:t>
            </a:r>
          </a:p>
        </p:txBody>
      </p:sp>
      <p:sp>
        <p:nvSpPr>
          <p:cNvPr name="TextBox 52" id="52"/>
          <p:cNvSpPr txBox="true"/>
          <p:nvPr/>
        </p:nvSpPr>
        <p:spPr>
          <a:xfrm rot="0">
            <a:off x="895350" y="8129611"/>
            <a:ext cx="6128216" cy="357164"/>
          </a:xfrm>
          <a:prstGeom prst="rect">
            <a:avLst/>
          </a:prstGeom>
        </p:spPr>
        <p:txBody>
          <a:bodyPr anchor="t" rtlCol="false" tIns="0" lIns="0" bIns="0" rIns="0">
            <a:spAutoFit/>
          </a:bodyPr>
          <a:lstStyle/>
          <a:p>
            <a:pPr algn="ctr">
              <a:lnSpc>
                <a:spcPts val="2956"/>
              </a:lnSpc>
            </a:pPr>
            <a:r>
              <a:rPr lang="en-US" sz="2111">
                <a:solidFill>
                  <a:srgbClr val="FFFFFF"/>
                </a:solidFill>
                <a:latin typeface="Canva Sans"/>
              </a:rPr>
              <a:t>Gathering Software Resources and Information </a:t>
            </a:r>
          </a:p>
        </p:txBody>
      </p:sp>
      <p:sp>
        <p:nvSpPr>
          <p:cNvPr name="TextBox 53" id="53"/>
          <p:cNvSpPr txBox="true"/>
          <p:nvPr/>
        </p:nvSpPr>
        <p:spPr>
          <a:xfrm rot="0">
            <a:off x="6945952" y="6252930"/>
            <a:ext cx="2541605" cy="364009"/>
          </a:xfrm>
          <a:prstGeom prst="rect">
            <a:avLst/>
          </a:prstGeom>
        </p:spPr>
        <p:txBody>
          <a:bodyPr anchor="t" rtlCol="false" tIns="0" lIns="0" bIns="0" rIns="0">
            <a:spAutoFit/>
          </a:bodyPr>
          <a:lstStyle/>
          <a:p>
            <a:pPr algn="ctr">
              <a:lnSpc>
                <a:spcPts val="3019"/>
              </a:lnSpc>
            </a:pPr>
            <a:r>
              <a:rPr lang="en-US" sz="2157">
                <a:solidFill>
                  <a:srgbClr val="FFFFFF"/>
                </a:solidFill>
                <a:latin typeface="Canva Sans"/>
              </a:rPr>
              <a:t>DATABASE DESIGN</a:t>
            </a:r>
          </a:p>
        </p:txBody>
      </p:sp>
      <p:sp>
        <p:nvSpPr>
          <p:cNvPr name="Freeform 54" id="54"/>
          <p:cNvSpPr/>
          <p:nvPr/>
        </p:nvSpPr>
        <p:spPr>
          <a:xfrm flipH="false" flipV="false" rot="0">
            <a:off x="3959355" y="2533410"/>
            <a:ext cx="785684" cy="737114"/>
          </a:xfrm>
          <a:custGeom>
            <a:avLst/>
            <a:gdLst/>
            <a:ahLst/>
            <a:cxnLst/>
            <a:rect r="r" b="b" t="t" l="l"/>
            <a:pathLst>
              <a:path h="737114" w="785684">
                <a:moveTo>
                  <a:pt x="0" y="0"/>
                </a:moveTo>
                <a:lnTo>
                  <a:pt x="785684" y="0"/>
                </a:lnTo>
                <a:lnTo>
                  <a:pt x="785684" y="737114"/>
                </a:lnTo>
                <a:lnTo>
                  <a:pt x="0" y="737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5" id="55"/>
          <p:cNvSpPr/>
          <p:nvPr/>
        </p:nvSpPr>
        <p:spPr>
          <a:xfrm flipH="false" flipV="false" rot="0">
            <a:off x="6074775" y="2533410"/>
            <a:ext cx="785684" cy="737114"/>
          </a:xfrm>
          <a:custGeom>
            <a:avLst/>
            <a:gdLst/>
            <a:ahLst/>
            <a:cxnLst/>
            <a:rect r="r" b="b" t="t" l="l"/>
            <a:pathLst>
              <a:path h="737114" w="785684">
                <a:moveTo>
                  <a:pt x="0" y="0"/>
                </a:moveTo>
                <a:lnTo>
                  <a:pt x="785684" y="0"/>
                </a:lnTo>
                <a:lnTo>
                  <a:pt x="785684" y="737114"/>
                </a:lnTo>
                <a:lnTo>
                  <a:pt x="0" y="737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6" id="56"/>
          <p:cNvSpPr/>
          <p:nvPr/>
        </p:nvSpPr>
        <p:spPr>
          <a:xfrm flipH="false" flipV="false" rot="0">
            <a:off x="8190194" y="2533410"/>
            <a:ext cx="785684" cy="737114"/>
          </a:xfrm>
          <a:custGeom>
            <a:avLst/>
            <a:gdLst/>
            <a:ahLst/>
            <a:cxnLst/>
            <a:rect r="r" b="b" t="t" l="l"/>
            <a:pathLst>
              <a:path h="737114" w="785684">
                <a:moveTo>
                  <a:pt x="0" y="0"/>
                </a:moveTo>
                <a:lnTo>
                  <a:pt x="785684" y="0"/>
                </a:lnTo>
                <a:lnTo>
                  <a:pt x="785684" y="737114"/>
                </a:lnTo>
                <a:lnTo>
                  <a:pt x="0" y="737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6001244">
            <a:off x="10917706" y="7049713"/>
            <a:ext cx="14283863" cy="12962606"/>
          </a:xfrm>
          <a:custGeom>
            <a:avLst/>
            <a:gdLst/>
            <a:ahLst/>
            <a:cxnLst/>
            <a:rect r="r" b="b" t="t" l="l"/>
            <a:pathLst>
              <a:path h="12962606" w="14283863">
                <a:moveTo>
                  <a:pt x="0" y="0"/>
                </a:moveTo>
                <a:lnTo>
                  <a:pt x="14283863" y="0"/>
                </a:lnTo>
                <a:lnTo>
                  <a:pt x="14283863" y="12962606"/>
                </a:lnTo>
                <a:lnTo>
                  <a:pt x="0" y="12962606"/>
                </a:lnTo>
                <a:lnTo>
                  <a:pt x="0" y="0"/>
                </a:lnTo>
                <a:close/>
              </a:path>
            </a:pathLst>
          </a:custGeom>
          <a:blipFill>
            <a:blip r:embed="rId3"/>
            <a:stretch>
              <a:fillRect l="0" t="0" r="0" b="0"/>
            </a:stretch>
          </a:blipFill>
        </p:spPr>
      </p:sp>
      <p:sp>
        <p:nvSpPr>
          <p:cNvPr name="Freeform 4" id="4"/>
          <p:cNvSpPr/>
          <p:nvPr/>
        </p:nvSpPr>
        <p:spPr>
          <a:xfrm flipH="false" flipV="false" rot="1084654">
            <a:off x="-6628924" y="-8283079"/>
            <a:ext cx="12596877" cy="11431666"/>
          </a:xfrm>
          <a:custGeom>
            <a:avLst/>
            <a:gdLst/>
            <a:ahLst/>
            <a:cxnLst/>
            <a:rect r="r" b="b" t="t" l="l"/>
            <a:pathLst>
              <a:path h="11431666" w="12596877">
                <a:moveTo>
                  <a:pt x="0" y="0"/>
                </a:moveTo>
                <a:lnTo>
                  <a:pt x="12596877" y="0"/>
                </a:lnTo>
                <a:lnTo>
                  <a:pt x="12596877" y="11431667"/>
                </a:lnTo>
                <a:lnTo>
                  <a:pt x="0" y="11431667"/>
                </a:lnTo>
                <a:lnTo>
                  <a:pt x="0" y="0"/>
                </a:lnTo>
                <a:close/>
              </a:path>
            </a:pathLst>
          </a:custGeom>
          <a:blipFill>
            <a:blip r:embed="rId3"/>
            <a:stretch>
              <a:fillRect l="0" t="0" r="0" b="0"/>
            </a:stretch>
          </a:blipFill>
        </p:spPr>
      </p:sp>
      <p:sp>
        <p:nvSpPr>
          <p:cNvPr name="TextBox 5" id="5"/>
          <p:cNvSpPr txBox="true"/>
          <p:nvPr/>
        </p:nvSpPr>
        <p:spPr>
          <a:xfrm rot="0">
            <a:off x="4141139" y="4749861"/>
            <a:ext cx="6437528" cy="496572"/>
          </a:xfrm>
          <a:prstGeom prst="rect">
            <a:avLst/>
          </a:prstGeom>
        </p:spPr>
        <p:txBody>
          <a:bodyPr anchor="t" rtlCol="false" tIns="0" lIns="0" bIns="0" rIns="0">
            <a:spAutoFit/>
          </a:bodyPr>
          <a:lstStyle/>
          <a:p>
            <a:pPr algn="ctr">
              <a:lnSpc>
                <a:spcPts val="4007"/>
              </a:lnSpc>
            </a:pPr>
            <a:r>
              <a:rPr lang="en-US" sz="2925">
                <a:solidFill>
                  <a:srgbClr val="B100E8"/>
                </a:solidFill>
                <a:latin typeface="Now Bold"/>
              </a:rPr>
              <a:t>For watching this presentation</a:t>
            </a:r>
          </a:p>
        </p:txBody>
      </p:sp>
      <p:sp>
        <p:nvSpPr>
          <p:cNvPr name="Freeform 6" id="6"/>
          <p:cNvSpPr/>
          <p:nvPr/>
        </p:nvSpPr>
        <p:spPr>
          <a:xfrm flipH="false" flipV="false" rot="0">
            <a:off x="14545481" y="-69377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674634" y="3432013"/>
            <a:ext cx="11370537" cy="1384523"/>
          </a:xfrm>
          <a:prstGeom prst="rect">
            <a:avLst/>
          </a:prstGeom>
        </p:spPr>
        <p:txBody>
          <a:bodyPr anchor="t" rtlCol="false" tIns="0" lIns="0" bIns="0" rIns="0">
            <a:spAutoFit/>
          </a:bodyPr>
          <a:lstStyle/>
          <a:p>
            <a:pPr algn="ctr">
              <a:lnSpc>
                <a:spcPts val="11242"/>
              </a:lnSpc>
            </a:pPr>
            <a:r>
              <a:rPr lang="en-US" sz="8087">
                <a:solidFill>
                  <a:srgbClr val="048AFF"/>
                </a:solidFill>
                <a:latin typeface="Now Bold"/>
              </a:rPr>
              <a:t>THANK YOU</a:t>
            </a:r>
          </a:p>
        </p:txBody>
      </p:sp>
      <p:sp>
        <p:nvSpPr>
          <p:cNvPr name="Freeform 8" id="8"/>
          <p:cNvSpPr/>
          <p:nvPr/>
        </p:nvSpPr>
        <p:spPr>
          <a:xfrm flipH="false" flipV="false" rot="0">
            <a:off x="5005377" y="2076813"/>
            <a:ext cx="1173233" cy="1164700"/>
          </a:xfrm>
          <a:custGeom>
            <a:avLst/>
            <a:gdLst/>
            <a:ahLst/>
            <a:cxnLst/>
            <a:rect r="r" b="b" t="t" l="l"/>
            <a:pathLst>
              <a:path h="1164700" w="1173233">
                <a:moveTo>
                  <a:pt x="0" y="0"/>
                </a:moveTo>
                <a:lnTo>
                  <a:pt x="1173233" y="0"/>
                </a:lnTo>
                <a:lnTo>
                  <a:pt x="1173233" y="1164700"/>
                </a:lnTo>
                <a:lnTo>
                  <a:pt x="0" y="11647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5005377" y="6644949"/>
            <a:ext cx="603509" cy="603509"/>
          </a:xfrm>
          <a:custGeom>
            <a:avLst/>
            <a:gdLst/>
            <a:ahLst/>
            <a:cxnLst/>
            <a:rect r="r" b="b" t="t" l="l"/>
            <a:pathLst>
              <a:path h="603509" w="603509">
                <a:moveTo>
                  <a:pt x="0" y="0"/>
                </a:moveTo>
                <a:lnTo>
                  <a:pt x="603509" y="0"/>
                </a:lnTo>
                <a:lnTo>
                  <a:pt x="603509" y="603510"/>
                </a:lnTo>
                <a:lnTo>
                  <a:pt x="0" y="6035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5005377" y="8089829"/>
            <a:ext cx="603509" cy="603509"/>
          </a:xfrm>
          <a:custGeom>
            <a:avLst/>
            <a:gdLst/>
            <a:ahLst/>
            <a:cxnLst/>
            <a:rect r="r" b="b" t="t" l="l"/>
            <a:pathLst>
              <a:path h="603509" w="603509">
                <a:moveTo>
                  <a:pt x="0" y="0"/>
                </a:moveTo>
                <a:lnTo>
                  <a:pt x="603509" y="0"/>
                </a:lnTo>
                <a:lnTo>
                  <a:pt x="603509" y="603510"/>
                </a:lnTo>
                <a:lnTo>
                  <a:pt x="0" y="6035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5771016" y="6746766"/>
            <a:ext cx="5221384" cy="390350"/>
          </a:xfrm>
          <a:prstGeom prst="rect">
            <a:avLst/>
          </a:prstGeom>
        </p:spPr>
        <p:txBody>
          <a:bodyPr anchor="t" rtlCol="false" tIns="0" lIns="0" bIns="0" rIns="0">
            <a:spAutoFit/>
          </a:bodyPr>
          <a:lstStyle/>
          <a:p>
            <a:pPr algn="l" marL="0" indent="0" lvl="0">
              <a:lnSpc>
                <a:spcPts val="3131"/>
              </a:lnSpc>
              <a:spcBef>
                <a:spcPct val="0"/>
              </a:spcBef>
            </a:pPr>
            <a:r>
              <a:rPr lang="en-US" sz="2545">
                <a:solidFill>
                  <a:srgbClr val="FFFAEB"/>
                </a:solidFill>
                <a:latin typeface="DM Sans Italics"/>
              </a:rPr>
              <a:t>K201044@NU.EDU.PK</a:t>
            </a:r>
          </a:p>
        </p:txBody>
      </p:sp>
      <p:sp>
        <p:nvSpPr>
          <p:cNvPr name="TextBox 12" id="12"/>
          <p:cNvSpPr txBox="true"/>
          <p:nvPr/>
        </p:nvSpPr>
        <p:spPr>
          <a:xfrm rot="0">
            <a:off x="5771016" y="8191646"/>
            <a:ext cx="7274155" cy="390350"/>
          </a:xfrm>
          <a:prstGeom prst="rect">
            <a:avLst/>
          </a:prstGeom>
        </p:spPr>
        <p:txBody>
          <a:bodyPr anchor="t" rtlCol="false" tIns="0" lIns="0" bIns="0" rIns="0">
            <a:spAutoFit/>
          </a:bodyPr>
          <a:lstStyle/>
          <a:p>
            <a:pPr algn="l" marL="0" indent="0" lvl="0">
              <a:lnSpc>
                <a:spcPts val="3131"/>
              </a:lnSpc>
              <a:spcBef>
                <a:spcPct val="0"/>
              </a:spcBef>
            </a:pPr>
            <a:r>
              <a:rPr lang="en-US" sz="2545">
                <a:solidFill>
                  <a:srgbClr val="FFFAEB"/>
                </a:solidFill>
                <a:latin typeface="DM Sans Italics"/>
              </a:rPr>
              <a:t>FAST NUCES, KARACHI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689719" y="-1276542"/>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3"/>
            <a:stretch>
              <a:fillRect l="0" t="0" r="0" b="0"/>
            </a:stretch>
          </a:blipFill>
        </p:spPr>
      </p:sp>
      <p:sp>
        <p:nvSpPr>
          <p:cNvPr name="Freeform 4" id="4"/>
          <p:cNvSpPr/>
          <p:nvPr/>
        </p:nvSpPr>
        <p:spPr>
          <a:xfrm flipH="false" flipV="false" rot="0">
            <a:off x="-855821" y="769658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85260" y="2429164"/>
            <a:ext cx="3558181" cy="5038132"/>
          </a:xfrm>
          <a:custGeom>
            <a:avLst/>
            <a:gdLst/>
            <a:ahLst/>
            <a:cxnLst/>
            <a:rect r="r" b="b" t="t" l="l"/>
            <a:pathLst>
              <a:path h="5038132" w="3558181">
                <a:moveTo>
                  <a:pt x="0" y="0"/>
                </a:moveTo>
                <a:lnTo>
                  <a:pt x="3558181" y="0"/>
                </a:lnTo>
                <a:lnTo>
                  <a:pt x="3558181" y="5038131"/>
                </a:lnTo>
                <a:lnTo>
                  <a:pt x="0" y="50381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7992399" y="1508340"/>
            <a:ext cx="9858996" cy="1027585"/>
          </a:xfrm>
          <a:prstGeom prst="rect">
            <a:avLst/>
          </a:prstGeom>
        </p:spPr>
        <p:txBody>
          <a:bodyPr anchor="t" rtlCol="false" tIns="0" lIns="0" bIns="0" rIns="0">
            <a:spAutoFit/>
          </a:bodyPr>
          <a:lstStyle/>
          <a:p>
            <a:pPr algn="ctr" marL="0" indent="0" lvl="0">
              <a:lnSpc>
                <a:spcPts val="8461"/>
              </a:lnSpc>
              <a:spcBef>
                <a:spcPct val="0"/>
              </a:spcBef>
            </a:pPr>
            <a:r>
              <a:rPr lang="en-US" sz="6043" strike="noStrike" u="sng">
                <a:solidFill>
                  <a:srgbClr val="048AFF"/>
                </a:solidFill>
                <a:latin typeface="Canva Sans Bold"/>
              </a:rPr>
              <a:t>PROBLEM STATEMENT</a:t>
            </a:r>
          </a:p>
        </p:txBody>
      </p:sp>
      <p:sp>
        <p:nvSpPr>
          <p:cNvPr name="TextBox 7" id="7"/>
          <p:cNvSpPr txBox="true"/>
          <p:nvPr/>
        </p:nvSpPr>
        <p:spPr>
          <a:xfrm rot="0">
            <a:off x="8600248" y="3575534"/>
            <a:ext cx="9251147" cy="4121051"/>
          </a:xfrm>
          <a:prstGeom prst="rect">
            <a:avLst/>
          </a:prstGeom>
        </p:spPr>
        <p:txBody>
          <a:bodyPr anchor="t" rtlCol="false" tIns="0" lIns="0" bIns="0" rIns="0">
            <a:spAutoFit/>
          </a:bodyPr>
          <a:lstStyle/>
          <a:p>
            <a:pPr>
              <a:lnSpc>
                <a:spcPts val="3428"/>
              </a:lnSpc>
            </a:pPr>
            <a:r>
              <a:rPr lang="en-US" sz="2449">
                <a:solidFill>
                  <a:srgbClr val="FFFFFF"/>
                </a:solidFill>
                <a:latin typeface="Canva Sans Bold"/>
              </a:rPr>
              <a:t>The construction industry is a very complex industry that is facing some problems :</a:t>
            </a:r>
          </a:p>
          <a:p>
            <a:pPr>
              <a:lnSpc>
                <a:spcPts val="3428"/>
              </a:lnSpc>
            </a:pPr>
          </a:p>
          <a:p>
            <a:pPr marL="528782" indent="-264391" lvl="1">
              <a:lnSpc>
                <a:spcPts val="3428"/>
              </a:lnSpc>
              <a:buFont typeface="Arial"/>
              <a:buChar char="•"/>
            </a:pPr>
            <a:r>
              <a:rPr lang="en-US" sz="2449">
                <a:solidFill>
                  <a:srgbClr val="FFFFFF"/>
                </a:solidFill>
                <a:latin typeface="Canva Sans Bold"/>
              </a:rPr>
              <a:t>Lack of Information of Private Contractors.</a:t>
            </a:r>
          </a:p>
          <a:p>
            <a:pPr>
              <a:lnSpc>
                <a:spcPts val="3428"/>
              </a:lnSpc>
            </a:pPr>
          </a:p>
          <a:p>
            <a:pPr marL="528782" indent="-264391" lvl="1">
              <a:lnSpc>
                <a:spcPts val="3428"/>
              </a:lnSpc>
              <a:buFont typeface="Arial"/>
              <a:buChar char="•"/>
            </a:pPr>
            <a:r>
              <a:rPr lang="en-US" sz="2449">
                <a:solidFill>
                  <a:srgbClr val="FFFFFF"/>
                </a:solidFill>
                <a:latin typeface="Canva Sans Bold"/>
              </a:rPr>
              <a:t>Determine the contractors  with bad reputation.</a:t>
            </a:r>
          </a:p>
          <a:p>
            <a:pPr>
              <a:lnSpc>
                <a:spcPts val="3428"/>
              </a:lnSpc>
            </a:pPr>
          </a:p>
          <a:p>
            <a:pPr marL="528782" indent="-264391" lvl="1">
              <a:lnSpc>
                <a:spcPts val="3428"/>
              </a:lnSpc>
              <a:buFont typeface="Arial"/>
              <a:buChar char="•"/>
            </a:pPr>
            <a:r>
              <a:rPr lang="en-US" sz="2449">
                <a:solidFill>
                  <a:srgbClr val="FFFFFF"/>
                </a:solidFill>
                <a:latin typeface="Canva Sans Bold"/>
              </a:rPr>
              <a:t>Lack of communication.</a:t>
            </a:r>
          </a:p>
          <a:p>
            <a:pPr>
              <a:lnSpc>
                <a:spcPts val="3428"/>
              </a:lnSpc>
            </a:pPr>
          </a:p>
          <a:p>
            <a:pPr algn="ctr">
              <a:lnSpc>
                <a:spcPts val="2182"/>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689719" y="-1276542"/>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3"/>
            <a:stretch>
              <a:fillRect l="0" t="0" r="0" b="0"/>
            </a:stretch>
          </a:blipFill>
        </p:spPr>
      </p:sp>
      <p:sp>
        <p:nvSpPr>
          <p:cNvPr name="Freeform 4" id="4"/>
          <p:cNvSpPr/>
          <p:nvPr/>
        </p:nvSpPr>
        <p:spPr>
          <a:xfrm flipH="false" flipV="false" rot="0">
            <a:off x="-855821" y="769658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617736" y="914400"/>
            <a:ext cx="7971075" cy="1027585"/>
          </a:xfrm>
          <a:prstGeom prst="rect">
            <a:avLst/>
          </a:prstGeom>
        </p:spPr>
        <p:txBody>
          <a:bodyPr anchor="t" rtlCol="false" tIns="0" lIns="0" bIns="0" rIns="0">
            <a:spAutoFit/>
          </a:bodyPr>
          <a:lstStyle/>
          <a:p>
            <a:pPr algn="ctr" marL="0" indent="0" lvl="0">
              <a:lnSpc>
                <a:spcPts val="8461"/>
              </a:lnSpc>
              <a:spcBef>
                <a:spcPct val="0"/>
              </a:spcBef>
            </a:pPr>
            <a:r>
              <a:rPr lang="en-US" sz="6043" u="sng">
                <a:solidFill>
                  <a:srgbClr val="048AFF"/>
                </a:solidFill>
                <a:latin typeface="Canva Sans Bold"/>
              </a:rPr>
              <a:t>Developed Features</a:t>
            </a:r>
          </a:p>
        </p:txBody>
      </p:sp>
      <p:sp>
        <p:nvSpPr>
          <p:cNvPr name="TextBox 6" id="6"/>
          <p:cNvSpPr txBox="true"/>
          <p:nvPr/>
        </p:nvSpPr>
        <p:spPr>
          <a:xfrm rot="0">
            <a:off x="1665461" y="3334786"/>
            <a:ext cx="6220718"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FFFFFF"/>
                </a:solidFill>
                <a:latin typeface="Canva Sans"/>
              </a:rPr>
              <a:t> Client/Contractors/admin</a:t>
            </a:r>
          </a:p>
        </p:txBody>
      </p:sp>
      <p:sp>
        <p:nvSpPr>
          <p:cNvPr name="TextBox 7" id="7"/>
          <p:cNvSpPr txBox="true"/>
          <p:nvPr/>
        </p:nvSpPr>
        <p:spPr>
          <a:xfrm rot="0">
            <a:off x="9471944" y="3334786"/>
            <a:ext cx="3843338"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FFFFFF"/>
                </a:solidFill>
                <a:latin typeface="Canva Sans"/>
              </a:rPr>
              <a:t>Real Time Data</a:t>
            </a:r>
          </a:p>
        </p:txBody>
      </p:sp>
      <p:sp>
        <p:nvSpPr>
          <p:cNvPr name="TextBox 8" id="8"/>
          <p:cNvSpPr txBox="true"/>
          <p:nvPr/>
        </p:nvSpPr>
        <p:spPr>
          <a:xfrm rot="0">
            <a:off x="6244068" y="5305826"/>
            <a:ext cx="3965228"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FFFFFF"/>
                </a:solidFill>
                <a:latin typeface="Canva Sans"/>
              </a:rPr>
              <a:t>Cost Calculator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689719" y="-1276542"/>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3"/>
            <a:stretch>
              <a:fillRect l="0" t="0" r="0" b="0"/>
            </a:stretch>
          </a:blipFill>
        </p:spPr>
      </p:sp>
      <p:sp>
        <p:nvSpPr>
          <p:cNvPr name="Freeform 4" id="4"/>
          <p:cNvSpPr/>
          <p:nvPr/>
        </p:nvSpPr>
        <p:spPr>
          <a:xfrm flipH="false" flipV="false" rot="0">
            <a:off x="-855821" y="769658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62430" y="2872282"/>
            <a:ext cx="3793097" cy="4114800"/>
          </a:xfrm>
          <a:custGeom>
            <a:avLst/>
            <a:gdLst/>
            <a:ahLst/>
            <a:cxnLst/>
            <a:rect r="r" b="b" t="t" l="l"/>
            <a:pathLst>
              <a:path h="4114800" w="3793097">
                <a:moveTo>
                  <a:pt x="0" y="0"/>
                </a:moveTo>
                <a:lnTo>
                  <a:pt x="3793097" y="0"/>
                </a:lnTo>
                <a:lnTo>
                  <a:pt x="379309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7992399" y="1508340"/>
            <a:ext cx="9858996" cy="1027585"/>
          </a:xfrm>
          <a:prstGeom prst="rect">
            <a:avLst/>
          </a:prstGeom>
        </p:spPr>
        <p:txBody>
          <a:bodyPr anchor="t" rtlCol="false" tIns="0" lIns="0" bIns="0" rIns="0">
            <a:spAutoFit/>
          </a:bodyPr>
          <a:lstStyle/>
          <a:p>
            <a:pPr algn="ctr" marL="0" indent="0" lvl="0">
              <a:lnSpc>
                <a:spcPts val="8461"/>
              </a:lnSpc>
              <a:spcBef>
                <a:spcPct val="0"/>
              </a:spcBef>
            </a:pPr>
            <a:r>
              <a:rPr lang="en-US" sz="6043" u="sng">
                <a:solidFill>
                  <a:srgbClr val="048AFF"/>
                </a:solidFill>
                <a:latin typeface="Canva Sans Bold"/>
              </a:rPr>
              <a:t>Data Collection</a:t>
            </a:r>
          </a:p>
        </p:txBody>
      </p:sp>
      <p:sp>
        <p:nvSpPr>
          <p:cNvPr name="TextBox 7" id="7"/>
          <p:cNvSpPr txBox="true"/>
          <p:nvPr/>
        </p:nvSpPr>
        <p:spPr>
          <a:xfrm rot="0">
            <a:off x="8600248" y="3575534"/>
            <a:ext cx="9251147" cy="4549676"/>
          </a:xfrm>
          <a:prstGeom prst="rect">
            <a:avLst/>
          </a:prstGeom>
        </p:spPr>
        <p:txBody>
          <a:bodyPr anchor="t" rtlCol="false" tIns="0" lIns="0" bIns="0" rIns="0">
            <a:spAutoFit/>
          </a:bodyPr>
          <a:lstStyle/>
          <a:p>
            <a:pPr>
              <a:lnSpc>
                <a:spcPts val="3428"/>
              </a:lnSpc>
            </a:pPr>
            <a:r>
              <a:rPr lang="en-US" sz="2449">
                <a:solidFill>
                  <a:srgbClr val="FFFFFF"/>
                </a:solidFill>
                <a:latin typeface="Canva Sans Bold"/>
              </a:rPr>
              <a:t>Communicate with three contractors  to get the information about :</a:t>
            </a:r>
          </a:p>
          <a:p>
            <a:pPr>
              <a:lnSpc>
                <a:spcPts val="3428"/>
              </a:lnSpc>
            </a:pPr>
          </a:p>
          <a:p>
            <a:pPr>
              <a:lnSpc>
                <a:spcPts val="3428"/>
              </a:lnSpc>
            </a:pPr>
          </a:p>
          <a:p>
            <a:pPr marL="528782" indent="-264391" lvl="1">
              <a:lnSpc>
                <a:spcPts val="3428"/>
              </a:lnSpc>
              <a:buFont typeface="Arial"/>
              <a:buChar char="•"/>
            </a:pPr>
            <a:r>
              <a:rPr lang="en-US" sz="2449">
                <a:solidFill>
                  <a:srgbClr val="FFFFFF"/>
                </a:solidFill>
                <a:latin typeface="Canva Sans Bold"/>
              </a:rPr>
              <a:t>Project Type</a:t>
            </a:r>
          </a:p>
          <a:p>
            <a:pPr marL="528782" indent="-264391" lvl="1">
              <a:lnSpc>
                <a:spcPts val="3428"/>
              </a:lnSpc>
              <a:buFont typeface="Arial"/>
              <a:buChar char="•"/>
            </a:pPr>
            <a:r>
              <a:rPr lang="en-US" sz="2449">
                <a:solidFill>
                  <a:srgbClr val="FFFFFF"/>
                </a:solidFill>
                <a:latin typeface="Canva Sans Bold"/>
              </a:rPr>
              <a:t> Area Size</a:t>
            </a:r>
          </a:p>
          <a:p>
            <a:pPr marL="528782" indent="-264391" lvl="1">
              <a:lnSpc>
                <a:spcPts val="3428"/>
              </a:lnSpc>
              <a:buFont typeface="Arial"/>
              <a:buChar char="•"/>
            </a:pPr>
            <a:r>
              <a:rPr lang="en-US" sz="2449">
                <a:solidFill>
                  <a:srgbClr val="FFFFFF"/>
                </a:solidFill>
                <a:latin typeface="Canva Sans Bold"/>
              </a:rPr>
              <a:t>Project Duration</a:t>
            </a:r>
          </a:p>
          <a:p>
            <a:pPr marL="528782" indent="-264391" lvl="1">
              <a:lnSpc>
                <a:spcPts val="3428"/>
              </a:lnSpc>
              <a:buFont typeface="Arial"/>
              <a:buChar char="•"/>
            </a:pPr>
            <a:r>
              <a:rPr lang="en-US" sz="2449">
                <a:solidFill>
                  <a:srgbClr val="FFFFFF"/>
                </a:solidFill>
                <a:latin typeface="Canva Sans Bold"/>
              </a:rPr>
              <a:t>Material Usage</a:t>
            </a:r>
          </a:p>
          <a:p>
            <a:pPr marL="528782" indent="-264391" lvl="1">
              <a:lnSpc>
                <a:spcPts val="3428"/>
              </a:lnSpc>
              <a:buFont typeface="Arial"/>
              <a:buChar char="•"/>
            </a:pPr>
            <a:r>
              <a:rPr lang="en-US" sz="2449">
                <a:solidFill>
                  <a:srgbClr val="FFFFFF"/>
                </a:solidFill>
                <a:latin typeface="Canva Sans Bold"/>
              </a:rPr>
              <a:t>Labor Cost</a:t>
            </a:r>
          </a:p>
          <a:p>
            <a:pPr>
              <a:lnSpc>
                <a:spcPts val="3428"/>
              </a:lnSpc>
            </a:pPr>
          </a:p>
          <a:p>
            <a:pPr algn="ctr">
              <a:lnSpc>
                <a:spcPts val="2182"/>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aphicFrame>
        <p:nvGraphicFramePr>
          <p:cNvPr name="Table 3" id="3"/>
          <p:cNvGraphicFramePr>
            <a:graphicFrameLocks noGrp="true"/>
          </p:cNvGraphicFramePr>
          <p:nvPr/>
        </p:nvGraphicFramePr>
        <p:xfrm>
          <a:off x="413391" y="799288"/>
          <a:ext cx="17511121" cy="8670793"/>
        </p:xfrm>
        <a:graphic>
          <a:graphicData uri="http://schemas.openxmlformats.org/drawingml/2006/table">
            <a:tbl>
              <a:tblPr/>
              <a:tblGrid>
                <a:gridCol w="2534207"/>
                <a:gridCol w="2720555"/>
                <a:gridCol w="1911917"/>
                <a:gridCol w="1388681"/>
                <a:gridCol w="913012"/>
                <a:gridCol w="1983268"/>
                <a:gridCol w="3005957"/>
                <a:gridCol w="3053524"/>
              </a:tblGrid>
              <a:tr h="2929073">
                <a:tc>
                  <a:txBody>
                    <a:bodyPr anchor="t" rtlCol="false"/>
                    <a:lstStyle/>
                    <a:p>
                      <a:pPr algn="ctr">
                        <a:lnSpc>
                          <a:spcPts val="2379"/>
                        </a:lnSpc>
                        <a:defRPr/>
                      </a:pPr>
                      <a:r>
                        <a:rPr lang="en-US" sz="1699">
                          <a:solidFill>
                            <a:srgbClr val="FFFFFF"/>
                          </a:solidFill>
                          <a:latin typeface="Canva Sans Bold"/>
                        </a:rPr>
                        <a:t>Contractor Name</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379"/>
                        </a:lnSpc>
                        <a:defRPr/>
                      </a:pPr>
                      <a:r>
                        <a:rPr lang="en-US" sz="1699">
                          <a:solidFill>
                            <a:srgbClr val="FFFFFF"/>
                          </a:solidFill>
                          <a:latin typeface="Canva Sans Bold"/>
                        </a:rPr>
                        <a:t>Email</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380"/>
                        </a:lnSpc>
                        <a:defRPr/>
                      </a:pPr>
                      <a:r>
                        <a:rPr lang="en-US" sz="1700">
                          <a:solidFill>
                            <a:srgbClr val="FFFFFF"/>
                          </a:solidFill>
                          <a:latin typeface="Canva Sans Bold"/>
                        </a:rPr>
                        <a:t>Phone No</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2380"/>
                        </a:lnSpc>
                        <a:defRPr/>
                      </a:pPr>
                      <a:r>
                        <a:rPr lang="en-US" sz="1700">
                          <a:solidFill>
                            <a:srgbClr val="FFFFFF"/>
                          </a:solidFill>
                          <a:latin typeface="Canva Sans Bold"/>
                        </a:rPr>
                        <a:t>Address</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380"/>
                        </a:lnSpc>
                        <a:defRPr/>
                      </a:pPr>
                      <a:r>
                        <a:rPr lang="en-US" sz="1700">
                          <a:solidFill>
                            <a:srgbClr val="FFFFFF"/>
                          </a:solidFill>
                          <a:latin typeface="Canva Sans Bold"/>
                        </a:rPr>
                        <a:t>Project Type(commercial/Residential)</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380"/>
                        </a:lnSpc>
                        <a:defRPr/>
                      </a:pPr>
                      <a:r>
                        <a:rPr lang="en-US" sz="1700">
                          <a:solidFill>
                            <a:srgbClr val="FFFFFF"/>
                          </a:solidFill>
                          <a:latin typeface="Canva Sans Bold"/>
                        </a:rPr>
                        <a:t>Labor Cost (per sq ft)</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380"/>
                        </a:lnSpc>
                        <a:defRPr/>
                      </a:pPr>
                      <a:r>
                        <a:rPr lang="en-US" sz="1700">
                          <a:solidFill>
                            <a:srgbClr val="FFFFFF"/>
                          </a:solidFill>
                          <a:latin typeface="Canva Sans Bold"/>
                        </a:rPr>
                        <a:t>Estimate Time</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380"/>
                        </a:lnSpc>
                        <a:defRPr/>
                      </a:pPr>
                      <a:r>
                        <a:rPr lang="en-US" sz="1700">
                          <a:solidFill>
                            <a:srgbClr val="FFFFFF"/>
                          </a:solidFill>
                          <a:latin typeface="Canva Sans Bold"/>
                        </a:rPr>
                        <a:t>Area Size</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1328753">
                <a:tc>
                  <a:txBody>
                    <a:bodyPr anchor="t" rtlCol="false"/>
                    <a:lstStyle/>
                    <a:p>
                      <a:pPr algn="l">
                        <a:lnSpc>
                          <a:spcPts val="1819"/>
                        </a:lnSpc>
                        <a:defRPr/>
                      </a:pPr>
                      <a:r>
                        <a:rPr lang="en-US" sz="1299">
                          <a:solidFill>
                            <a:srgbClr val="FFFFFF"/>
                          </a:solidFill>
                          <a:latin typeface="Canva Sans"/>
                        </a:rPr>
                        <a:t>Khursheed</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r>
                        <a:rPr lang="en-US" sz="1299">
                          <a:solidFill>
                            <a:srgbClr val="FFFFFF"/>
                          </a:solidFill>
                          <a:latin typeface="Canva Sans"/>
                        </a:rPr>
                        <a:t>Null</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r>
                        <a:rPr lang="en-US" sz="1299">
                          <a:solidFill>
                            <a:srgbClr val="FFFFFF"/>
                          </a:solidFill>
                          <a:latin typeface="Canva Sans"/>
                        </a:rPr>
                        <a:t>0345 2202072</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r>
                        <a:rPr lang="en-US" sz="1299">
                          <a:solidFill>
                            <a:srgbClr val="FFFFFF"/>
                          </a:solidFill>
                          <a:latin typeface="Canva Sans"/>
                        </a:rPr>
                        <a:t>Sindh Baloch Society,Gulistan-e-Jouhar</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r>
                        <a:rPr lang="en-US" sz="1299">
                          <a:solidFill>
                            <a:srgbClr val="FFFFFF"/>
                          </a:solidFill>
                          <a:latin typeface="Canva Sans"/>
                        </a:rPr>
                        <a:t>Both</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r>
                        <a:rPr lang="en-US" sz="1299">
                          <a:solidFill>
                            <a:srgbClr val="FFFFFF"/>
                          </a:solidFill>
                          <a:latin typeface="Canva Sans"/>
                        </a:rPr>
                        <a:t>1100Rs(if material not include)</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r>
                        <a:rPr lang="en-US" sz="1299">
                          <a:solidFill>
                            <a:srgbClr val="FFFFFF"/>
                          </a:solidFill>
                          <a:latin typeface="Canva Sans"/>
                        </a:rPr>
                        <a:t>6-8 months</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r>
                        <a:rPr lang="en-US" sz="1299">
                          <a:solidFill>
                            <a:srgbClr val="FFFFFF"/>
                          </a:solidFill>
                          <a:latin typeface="Canva Sans"/>
                        </a:rPr>
                        <a:t>80-1000 sq yd</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586395">
                <a:tc>
                  <a:txBody>
                    <a:bodyPr anchor="t" rtlCol="false"/>
                    <a:lstStyle/>
                    <a:p>
                      <a:pPr algn="l">
                        <a:lnSpc>
                          <a:spcPts val="1819"/>
                        </a:lnSpc>
                        <a:defRPr/>
                      </a:pP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1097787">
                <a:tc>
                  <a:txBody>
                    <a:bodyPr anchor="t" rtlCol="false"/>
                    <a:lstStyle/>
                    <a:p>
                      <a:pPr algn="l">
                        <a:lnSpc>
                          <a:spcPts val="1819"/>
                        </a:lnSpc>
                        <a:defRPr/>
                      </a:pPr>
                      <a:r>
                        <a:rPr lang="en-US" sz="1299">
                          <a:solidFill>
                            <a:srgbClr val="FFFFFF"/>
                          </a:solidFill>
                          <a:latin typeface="Canva Sans"/>
                        </a:rPr>
                        <a:t>Syed Taha Ali</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r>
                        <a:rPr lang="en-US" sz="1299">
                          <a:solidFill>
                            <a:srgbClr val="FFFFFF"/>
                          </a:solidFill>
                          <a:latin typeface="Canva Sans"/>
                        </a:rPr>
                        <a:t>Null</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r>
                        <a:rPr lang="en-US" sz="1299">
                          <a:solidFill>
                            <a:srgbClr val="FFFFFF"/>
                          </a:solidFill>
                          <a:latin typeface="Canva Sans"/>
                        </a:rPr>
                        <a:t>0334 2235161</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r>
                        <a:rPr lang="en-US" sz="1299">
                          <a:solidFill>
                            <a:srgbClr val="FFFFFF"/>
                          </a:solidFill>
                          <a:latin typeface="Canva Sans"/>
                        </a:rPr>
                        <a:t>Madras Cooperative Society,Gulzar-e-hijri</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r>
                        <a:rPr lang="en-US" sz="1299">
                          <a:solidFill>
                            <a:srgbClr val="FFFFFF"/>
                          </a:solidFill>
                          <a:latin typeface="Canva Sans"/>
                        </a:rPr>
                        <a:t>Both</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r>
                        <a:rPr lang="en-US" sz="1299">
                          <a:solidFill>
                            <a:srgbClr val="FFFFFF"/>
                          </a:solidFill>
                          <a:latin typeface="Canva Sans"/>
                        </a:rPr>
                        <a:t>1300 Rs</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r>
                        <a:rPr lang="en-US" sz="1299">
                          <a:solidFill>
                            <a:srgbClr val="FFFFFF"/>
                          </a:solidFill>
                          <a:latin typeface="Canva Sans"/>
                        </a:rPr>
                        <a:t>7-9 months</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r>
                        <a:rPr lang="en-US" sz="1299">
                          <a:solidFill>
                            <a:srgbClr val="FFFFFF"/>
                          </a:solidFill>
                          <a:latin typeface="Canva Sans"/>
                        </a:rPr>
                        <a:t>80-1000 sq yd</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586395">
                <a:tc>
                  <a:txBody>
                    <a:bodyPr anchor="t" rtlCol="false"/>
                    <a:lstStyle/>
                    <a:p>
                      <a:pPr algn="l">
                        <a:lnSpc>
                          <a:spcPts val="1819"/>
                        </a:lnSpc>
                        <a:defRPr/>
                      </a:pP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1555994">
                <a:tc>
                  <a:txBody>
                    <a:bodyPr anchor="t" rtlCol="false"/>
                    <a:lstStyle/>
                    <a:p>
                      <a:pPr algn="l">
                        <a:lnSpc>
                          <a:spcPts val="1819"/>
                        </a:lnSpc>
                        <a:defRPr/>
                      </a:pPr>
                      <a:r>
                        <a:rPr lang="en-US" sz="1299">
                          <a:solidFill>
                            <a:srgbClr val="FFFFFF"/>
                          </a:solidFill>
                          <a:latin typeface="Canva Sans"/>
                        </a:rPr>
                        <a:t>Naveed</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r>
                        <a:rPr lang="en-US" sz="1299">
                          <a:solidFill>
                            <a:srgbClr val="FFFFFF"/>
                          </a:solidFill>
                          <a:latin typeface="Canva Sans"/>
                        </a:rPr>
                        <a:t>civilnavid9@gmail.com</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r>
                        <a:rPr lang="en-US" sz="1299">
                          <a:solidFill>
                            <a:srgbClr val="FFFFFF"/>
                          </a:solidFill>
                          <a:latin typeface="Canva Sans"/>
                        </a:rPr>
                        <a:t>0301 7541833</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r>
                        <a:rPr lang="en-US" sz="1299">
                          <a:solidFill>
                            <a:srgbClr val="FFFFFF"/>
                          </a:solidFill>
                          <a:latin typeface="Canva Sans"/>
                        </a:rPr>
                        <a:t>Jinnah Ave, Gadap Town, Karachi, Karachi City,</a:t>
                      </a:r>
                      <a:endParaRPr lang="en-US" sz="1100"/>
                    </a:p>
                    <a:p>
                      <a:pPr>
                        <a:lnSpc>
                          <a:spcPts val="1819"/>
                        </a:lnSpc>
                      </a:pPr>
                      <a:r>
                        <a:rPr lang="en-US" sz="1299">
                          <a:solidFill>
                            <a:srgbClr val="FFFFFF"/>
                          </a:solidFill>
                          <a:latin typeface="Canva Sans"/>
                        </a:rPr>
                        <a:t>  Sindh, Pakistan</a:t>
                      </a:r>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r>
                        <a:rPr lang="en-US" sz="1299">
                          <a:solidFill>
                            <a:srgbClr val="FFFFFF"/>
                          </a:solidFill>
                          <a:latin typeface="Canva Sans"/>
                        </a:rPr>
                        <a:t>Both</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r>
                        <a:rPr lang="en-US" sz="1299">
                          <a:solidFill>
                            <a:srgbClr val="FFFFFF"/>
                          </a:solidFill>
                          <a:latin typeface="Canva Sans"/>
                        </a:rPr>
                        <a:t>1000-1500 Rs(depend on the project</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r>
                        <a:rPr lang="en-US" sz="1299">
                          <a:solidFill>
                            <a:srgbClr val="FFFFFF"/>
                          </a:solidFill>
                          <a:latin typeface="Canva Sans"/>
                        </a:rPr>
                        <a:t>7-10 months</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r>
                        <a:rPr lang="en-US" sz="1299">
                          <a:solidFill>
                            <a:srgbClr val="FFFFFF"/>
                          </a:solidFill>
                          <a:latin typeface="Canva Sans"/>
                        </a:rPr>
                        <a:t>80-1000 sq yd</a:t>
                      </a: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586395">
                <a:tc>
                  <a:txBody>
                    <a:bodyPr anchor="t" rtlCol="false"/>
                    <a:lstStyle/>
                    <a:p>
                      <a:pPr algn="l">
                        <a:lnSpc>
                          <a:spcPts val="1819"/>
                        </a:lnSpc>
                        <a:defRPr/>
                      </a:pP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1819"/>
                        </a:lnSpc>
                        <a:defRPr/>
                      </a:pPr>
                      <a:endParaRPr lang="en-US" sz="1100"/>
                    </a:p>
                  </a:txBody>
                  <a:tcPr marL="66675" marR="66675" marT="66675" marB="6667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bl>
          </a:graphicData>
        </a:graphic>
      </p:graphicFrame>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417651" y="3392502"/>
            <a:ext cx="13452697" cy="5865798"/>
          </a:xfrm>
          <a:custGeom>
            <a:avLst/>
            <a:gdLst/>
            <a:ahLst/>
            <a:cxnLst/>
            <a:rect r="r" b="b" t="t" l="l"/>
            <a:pathLst>
              <a:path h="5865798" w="13452697">
                <a:moveTo>
                  <a:pt x="0" y="0"/>
                </a:moveTo>
                <a:lnTo>
                  <a:pt x="13452698" y="0"/>
                </a:lnTo>
                <a:lnTo>
                  <a:pt x="13452698" y="5865798"/>
                </a:lnTo>
                <a:lnTo>
                  <a:pt x="0" y="5865798"/>
                </a:lnTo>
                <a:lnTo>
                  <a:pt x="0" y="0"/>
                </a:lnTo>
                <a:close/>
              </a:path>
            </a:pathLst>
          </a:custGeom>
          <a:blipFill>
            <a:blip r:embed="rId3"/>
            <a:stretch>
              <a:fillRect l="0" t="0" r="0" b="0"/>
            </a:stretch>
          </a:blipFill>
        </p:spPr>
      </p:sp>
      <p:sp>
        <p:nvSpPr>
          <p:cNvPr name="TextBox 4" id="4"/>
          <p:cNvSpPr txBox="true"/>
          <p:nvPr/>
        </p:nvSpPr>
        <p:spPr>
          <a:xfrm rot="0">
            <a:off x="5662705" y="705600"/>
            <a:ext cx="6962590" cy="1027585"/>
          </a:xfrm>
          <a:prstGeom prst="rect">
            <a:avLst/>
          </a:prstGeom>
        </p:spPr>
        <p:txBody>
          <a:bodyPr anchor="t" rtlCol="false" tIns="0" lIns="0" bIns="0" rIns="0">
            <a:spAutoFit/>
          </a:bodyPr>
          <a:lstStyle/>
          <a:p>
            <a:pPr algn="ctr" marL="0" indent="0" lvl="0">
              <a:lnSpc>
                <a:spcPts val="8461"/>
              </a:lnSpc>
              <a:spcBef>
                <a:spcPct val="0"/>
              </a:spcBef>
            </a:pPr>
            <a:r>
              <a:rPr lang="en-US" sz="6043" u="sng">
                <a:solidFill>
                  <a:srgbClr val="048AFF"/>
                </a:solidFill>
                <a:latin typeface="Canva Sans Bold"/>
              </a:rPr>
              <a:t>Contractor</a:t>
            </a:r>
          </a:p>
        </p:txBody>
      </p:sp>
      <p:sp>
        <p:nvSpPr>
          <p:cNvPr name="TextBox 5" id="5"/>
          <p:cNvSpPr txBox="true"/>
          <p:nvPr/>
        </p:nvSpPr>
        <p:spPr>
          <a:xfrm rot="0">
            <a:off x="489525" y="2239311"/>
            <a:ext cx="10123170"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All Contractor Listings are showed on dashboard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715883" y="4544198"/>
            <a:ext cx="7589052" cy="3636337"/>
          </a:xfrm>
          <a:custGeom>
            <a:avLst/>
            <a:gdLst/>
            <a:ahLst/>
            <a:cxnLst/>
            <a:rect r="r" b="b" t="t" l="l"/>
            <a:pathLst>
              <a:path h="3636337" w="7589052">
                <a:moveTo>
                  <a:pt x="0" y="0"/>
                </a:moveTo>
                <a:lnTo>
                  <a:pt x="7589052" y="0"/>
                </a:lnTo>
                <a:lnTo>
                  <a:pt x="7589052" y="3636337"/>
                </a:lnTo>
                <a:lnTo>
                  <a:pt x="0" y="3636337"/>
                </a:lnTo>
                <a:lnTo>
                  <a:pt x="0" y="0"/>
                </a:lnTo>
                <a:close/>
              </a:path>
            </a:pathLst>
          </a:custGeom>
          <a:blipFill>
            <a:blip r:embed="rId3"/>
            <a:stretch>
              <a:fillRect l="0" t="0" r="0" b="0"/>
            </a:stretch>
          </a:blipFill>
        </p:spPr>
      </p:sp>
      <p:sp>
        <p:nvSpPr>
          <p:cNvPr name="Freeform 4" id="4"/>
          <p:cNvSpPr/>
          <p:nvPr/>
        </p:nvSpPr>
        <p:spPr>
          <a:xfrm flipH="false" flipV="false" rot="0">
            <a:off x="9961140" y="4315719"/>
            <a:ext cx="6680049" cy="4093294"/>
          </a:xfrm>
          <a:custGeom>
            <a:avLst/>
            <a:gdLst/>
            <a:ahLst/>
            <a:cxnLst/>
            <a:rect r="r" b="b" t="t" l="l"/>
            <a:pathLst>
              <a:path h="4093294" w="6680049">
                <a:moveTo>
                  <a:pt x="0" y="0"/>
                </a:moveTo>
                <a:lnTo>
                  <a:pt x="6680049" y="0"/>
                </a:lnTo>
                <a:lnTo>
                  <a:pt x="6680049" y="4093294"/>
                </a:lnTo>
                <a:lnTo>
                  <a:pt x="0" y="4093294"/>
                </a:lnTo>
                <a:lnTo>
                  <a:pt x="0" y="0"/>
                </a:lnTo>
                <a:close/>
              </a:path>
            </a:pathLst>
          </a:custGeom>
          <a:blipFill>
            <a:blip r:embed="rId4"/>
            <a:stretch>
              <a:fillRect l="0" t="-1021" r="0" b="-1021"/>
            </a:stretch>
          </a:blipFill>
        </p:spPr>
      </p:sp>
      <p:sp>
        <p:nvSpPr>
          <p:cNvPr name="TextBox 5" id="5"/>
          <p:cNvSpPr txBox="true"/>
          <p:nvPr/>
        </p:nvSpPr>
        <p:spPr>
          <a:xfrm rot="0">
            <a:off x="5662705" y="705600"/>
            <a:ext cx="6962590" cy="1027585"/>
          </a:xfrm>
          <a:prstGeom prst="rect">
            <a:avLst/>
          </a:prstGeom>
        </p:spPr>
        <p:txBody>
          <a:bodyPr anchor="t" rtlCol="false" tIns="0" lIns="0" bIns="0" rIns="0">
            <a:spAutoFit/>
          </a:bodyPr>
          <a:lstStyle/>
          <a:p>
            <a:pPr algn="ctr" marL="0" indent="0" lvl="0">
              <a:lnSpc>
                <a:spcPts val="8461"/>
              </a:lnSpc>
              <a:spcBef>
                <a:spcPct val="0"/>
              </a:spcBef>
            </a:pPr>
            <a:r>
              <a:rPr lang="en-US" sz="6043" u="sng">
                <a:solidFill>
                  <a:srgbClr val="048AFF"/>
                </a:solidFill>
                <a:latin typeface="Canva Sans Bold"/>
              </a:rPr>
              <a:t>Contractor</a:t>
            </a:r>
          </a:p>
        </p:txBody>
      </p:sp>
      <p:sp>
        <p:nvSpPr>
          <p:cNvPr name="TextBox 6" id="6"/>
          <p:cNvSpPr txBox="true"/>
          <p:nvPr/>
        </p:nvSpPr>
        <p:spPr>
          <a:xfrm rot="0">
            <a:off x="1028700" y="2094045"/>
            <a:ext cx="8922246" cy="456565"/>
          </a:xfrm>
          <a:prstGeom prst="rect">
            <a:avLst/>
          </a:prstGeom>
        </p:spPr>
        <p:txBody>
          <a:bodyPr anchor="t" rtlCol="false" tIns="0" lIns="0" bIns="0" rIns="0">
            <a:spAutoFit/>
          </a:bodyPr>
          <a:lstStyle/>
          <a:p>
            <a:pPr>
              <a:lnSpc>
                <a:spcPts val="3709"/>
              </a:lnSpc>
            </a:pPr>
            <a:r>
              <a:rPr lang="en-US" sz="2649">
                <a:solidFill>
                  <a:srgbClr val="FFFFFF"/>
                </a:solidFill>
                <a:latin typeface="Canva Sans"/>
              </a:rPr>
              <a:t>Contractors will publish their listings by filling the form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28666" y="4302684"/>
            <a:ext cx="7672728" cy="4446796"/>
          </a:xfrm>
          <a:custGeom>
            <a:avLst/>
            <a:gdLst/>
            <a:ahLst/>
            <a:cxnLst/>
            <a:rect r="r" b="b" t="t" l="l"/>
            <a:pathLst>
              <a:path h="4446796" w="7672728">
                <a:moveTo>
                  <a:pt x="0" y="0"/>
                </a:moveTo>
                <a:lnTo>
                  <a:pt x="7672728" y="0"/>
                </a:lnTo>
                <a:lnTo>
                  <a:pt x="7672728" y="4446796"/>
                </a:lnTo>
                <a:lnTo>
                  <a:pt x="0" y="4446796"/>
                </a:lnTo>
                <a:lnTo>
                  <a:pt x="0" y="0"/>
                </a:lnTo>
                <a:close/>
              </a:path>
            </a:pathLst>
          </a:custGeom>
          <a:blipFill>
            <a:blip r:embed="rId3"/>
            <a:stretch>
              <a:fillRect l="0" t="0" r="0" b="0"/>
            </a:stretch>
          </a:blipFill>
        </p:spPr>
      </p:sp>
      <p:sp>
        <p:nvSpPr>
          <p:cNvPr name="Freeform 4" id="4"/>
          <p:cNvSpPr/>
          <p:nvPr/>
        </p:nvSpPr>
        <p:spPr>
          <a:xfrm flipH="false" flipV="false" rot="0">
            <a:off x="8681849" y="4302684"/>
            <a:ext cx="9606151" cy="4446796"/>
          </a:xfrm>
          <a:custGeom>
            <a:avLst/>
            <a:gdLst/>
            <a:ahLst/>
            <a:cxnLst/>
            <a:rect r="r" b="b" t="t" l="l"/>
            <a:pathLst>
              <a:path h="4446796" w="9606151">
                <a:moveTo>
                  <a:pt x="0" y="0"/>
                </a:moveTo>
                <a:lnTo>
                  <a:pt x="9606151" y="0"/>
                </a:lnTo>
                <a:lnTo>
                  <a:pt x="9606151" y="4446796"/>
                </a:lnTo>
                <a:lnTo>
                  <a:pt x="0" y="4446796"/>
                </a:lnTo>
                <a:lnTo>
                  <a:pt x="0" y="0"/>
                </a:lnTo>
                <a:close/>
              </a:path>
            </a:pathLst>
          </a:custGeom>
          <a:blipFill>
            <a:blip r:embed="rId4"/>
            <a:stretch>
              <a:fillRect l="0" t="0" r="0" b="0"/>
            </a:stretch>
          </a:blipFill>
        </p:spPr>
      </p:sp>
      <p:sp>
        <p:nvSpPr>
          <p:cNvPr name="TextBox 5" id="5"/>
          <p:cNvSpPr txBox="true"/>
          <p:nvPr/>
        </p:nvSpPr>
        <p:spPr>
          <a:xfrm rot="0">
            <a:off x="5662705" y="705600"/>
            <a:ext cx="6962590" cy="1027585"/>
          </a:xfrm>
          <a:prstGeom prst="rect">
            <a:avLst/>
          </a:prstGeom>
        </p:spPr>
        <p:txBody>
          <a:bodyPr anchor="t" rtlCol="false" tIns="0" lIns="0" bIns="0" rIns="0">
            <a:spAutoFit/>
          </a:bodyPr>
          <a:lstStyle/>
          <a:p>
            <a:pPr algn="ctr" marL="0" indent="0" lvl="0">
              <a:lnSpc>
                <a:spcPts val="8461"/>
              </a:lnSpc>
              <a:spcBef>
                <a:spcPct val="0"/>
              </a:spcBef>
            </a:pPr>
            <a:r>
              <a:rPr lang="en-US" sz="6043" u="sng">
                <a:solidFill>
                  <a:srgbClr val="048AFF"/>
                </a:solidFill>
                <a:latin typeface="Canva Sans Bold"/>
              </a:rPr>
              <a:t>Contractor</a:t>
            </a:r>
          </a:p>
        </p:txBody>
      </p:sp>
      <p:sp>
        <p:nvSpPr>
          <p:cNvPr name="TextBox 6" id="6"/>
          <p:cNvSpPr txBox="true"/>
          <p:nvPr/>
        </p:nvSpPr>
        <p:spPr>
          <a:xfrm rot="0">
            <a:off x="1028700" y="2104072"/>
            <a:ext cx="11371670" cy="744685"/>
          </a:xfrm>
          <a:prstGeom prst="rect">
            <a:avLst/>
          </a:prstGeom>
        </p:spPr>
        <p:txBody>
          <a:bodyPr anchor="t" rtlCol="false" tIns="0" lIns="0" bIns="0" rIns="0">
            <a:spAutoFit/>
          </a:bodyPr>
          <a:lstStyle/>
          <a:p>
            <a:pPr>
              <a:lnSpc>
                <a:spcPts val="3054"/>
              </a:lnSpc>
            </a:pPr>
            <a:r>
              <a:rPr lang="en-US" sz="2181">
                <a:solidFill>
                  <a:srgbClr val="FFFFFF"/>
                </a:solidFill>
                <a:latin typeface="Canva Sans"/>
              </a:rPr>
              <a:t>The contractors will be able to add the members that are working on the current project by filling the form.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DAFuxg7I3L0</dc:identifier>
  <dcterms:modified xsi:type="dcterms:W3CDTF">2011-08-01T06:04:30Z</dcterms:modified>
  <cp:revision>1</cp:revision>
  <dc:title>fyp 1 Final-defence </dc:title>
</cp:coreProperties>
</file>